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36" r:id="rId1"/>
    <p:sldMasterId id="2147483948" r:id="rId2"/>
    <p:sldMasterId id="2147483960" r:id="rId3"/>
  </p:sldMasterIdLst>
  <p:notesMasterIdLst>
    <p:notesMasterId r:id="rId21"/>
  </p:notesMasterIdLst>
  <p:sldIdLst>
    <p:sldId id="375" r:id="rId4"/>
    <p:sldId id="376" r:id="rId5"/>
    <p:sldId id="383" r:id="rId6"/>
    <p:sldId id="384" r:id="rId7"/>
    <p:sldId id="385" r:id="rId8"/>
    <p:sldId id="377" r:id="rId9"/>
    <p:sldId id="382" r:id="rId10"/>
    <p:sldId id="378" r:id="rId11"/>
    <p:sldId id="370" r:id="rId12"/>
    <p:sldId id="364" r:id="rId13"/>
    <p:sldId id="371" r:id="rId14"/>
    <p:sldId id="372" r:id="rId15"/>
    <p:sldId id="373" r:id="rId16"/>
    <p:sldId id="374" r:id="rId17"/>
    <p:sldId id="379" r:id="rId18"/>
    <p:sldId id="380" r:id="rId19"/>
    <p:sldId id="381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1118D"/>
    <a:srgbClr val="333399"/>
    <a:srgbClr val="3F106E"/>
    <a:srgbClr val="000066"/>
    <a:srgbClr val="3333CC"/>
    <a:srgbClr val="38066A"/>
    <a:srgbClr val="2D2159"/>
    <a:srgbClr val="31316D"/>
    <a:srgbClr val="EDE2B9"/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7690" autoAdjust="0"/>
    <p:restoredTop sz="91383" autoAdjust="0"/>
  </p:normalViewPr>
  <p:slideViewPr>
    <p:cSldViewPr>
      <p:cViewPr varScale="1">
        <p:scale>
          <a:sx n="79" d="100"/>
          <a:sy n="79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image" Target="../media/image13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image" Target="../media/image181.jpeg"/><Relationship Id="rId1" Type="http://schemas.openxmlformats.org/officeDocument/2006/relationships/image" Target="../media/image1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C694E-99B9-46F4-8D50-2C519871977E}" type="doc">
      <dgm:prSet loTypeId="urn:microsoft.com/office/officeart/2005/8/layout/hierarchy3" loCatId="hierarchy" qsTypeId="urn:microsoft.com/office/officeart/2005/8/quickstyle/3d3" qsCatId="3D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29B390D4-2A26-4E9B-B5AB-F4299E573BC5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ПРОДУКТ: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«поручительство - ЛАЙТ»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EDEC7820-D5F0-422A-BD38-6CCDDC9BE917}" type="parTrans" cxnId="{DE0D65C9-EBDC-438A-A29D-0C74EB379E87}">
      <dgm:prSet/>
      <dgm:spPr/>
      <dgm:t>
        <a:bodyPr/>
        <a:lstStyle/>
        <a:p>
          <a:endParaRPr lang="ru-RU"/>
        </a:p>
      </dgm:t>
    </dgm:pt>
    <dgm:pt modelId="{3527CE0D-2D1F-494C-91D9-57138C1DB8DB}" type="sibTrans" cxnId="{DE0D65C9-EBDC-438A-A29D-0C74EB379E87}">
      <dgm:prSet/>
      <dgm:spPr/>
      <dgm:t>
        <a:bodyPr/>
        <a:lstStyle/>
        <a:p>
          <a:endParaRPr lang="ru-RU"/>
        </a:p>
      </dgm:t>
    </dgm:pt>
    <dgm:pt modelId="{D90C8486-B55D-4E98-838B-11DB6B7D0512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pPr algn="ctr"/>
          <a:r>
            <a:rPr lang="ru-RU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без залога (поручительство)</a:t>
          </a:r>
          <a:endParaRPr lang="ru-RU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21DB7DD-0DE1-4745-A44C-15C2561137F6}" type="parTrans" cxnId="{5CC865E7-D1DA-48B4-BAB0-8D2F2BD27C1E}">
      <dgm:prSet/>
      <dgm:spPr/>
      <dgm:t>
        <a:bodyPr/>
        <a:lstStyle/>
        <a:p>
          <a:endParaRPr lang="ru-RU"/>
        </a:p>
      </dgm:t>
    </dgm:pt>
    <dgm:pt modelId="{5A6635D3-59AF-4FCE-B817-F988D818BC0D}" type="sibTrans" cxnId="{5CC865E7-D1DA-48B4-BAB0-8D2F2BD27C1E}">
      <dgm:prSet/>
      <dgm:spPr/>
      <dgm:t>
        <a:bodyPr/>
        <a:lstStyle/>
        <a:p>
          <a:endParaRPr lang="ru-RU"/>
        </a:p>
      </dgm:t>
    </dgm:pt>
    <dgm:pt modelId="{399D2A27-D5AD-4704-9045-4CA9C011C30A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pPr algn="ctr"/>
          <a:r>
            <a:rPr lang="ru-RU" sz="1400" b="1" dirty="0" smtClean="0">
              <a:solidFill>
                <a:srgbClr val="3F10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макс. сумма поручительства </a:t>
          </a:r>
        </a:p>
        <a:p>
          <a:pPr algn="ctr"/>
          <a:r>
            <a:rPr lang="ru-RU" sz="1400" b="1" dirty="0" smtClean="0">
              <a:solidFill>
                <a:srgbClr val="3F10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до 3 млн. руб.</a:t>
          </a:r>
        </a:p>
      </dgm:t>
    </dgm:pt>
    <dgm:pt modelId="{57A39106-4CFA-4F01-A532-9E34AD745501}" type="parTrans" cxnId="{1516317D-1486-48F6-BFC9-64CDED8CD042}">
      <dgm:prSet/>
      <dgm:spPr/>
      <dgm:t>
        <a:bodyPr/>
        <a:lstStyle/>
        <a:p>
          <a:endParaRPr lang="ru-RU"/>
        </a:p>
      </dgm:t>
    </dgm:pt>
    <dgm:pt modelId="{095CB1A8-46D7-4B18-B918-423D96EB9993}" type="sibTrans" cxnId="{1516317D-1486-48F6-BFC9-64CDED8CD042}">
      <dgm:prSet/>
      <dgm:spPr/>
      <dgm:t>
        <a:bodyPr/>
        <a:lstStyle/>
        <a:p>
          <a:endParaRPr lang="ru-RU"/>
        </a:p>
      </dgm:t>
    </dgm:pt>
    <dgm:pt modelId="{DA549BF7-3E94-4D71-96FA-0F8199DB6F55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ПРОДУКТ: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«поручительство - ЭКСПРЕСС»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5D2E6-30DF-4F4D-BB69-F75B964C889C}" type="parTrans" cxnId="{EC506090-668D-4B72-9C41-42AA0587882E}">
      <dgm:prSet/>
      <dgm:spPr/>
      <dgm:t>
        <a:bodyPr/>
        <a:lstStyle/>
        <a:p>
          <a:endParaRPr lang="ru-RU"/>
        </a:p>
      </dgm:t>
    </dgm:pt>
    <dgm:pt modelId="{D4599252-FD64-4385-866E-CF6660D0E9E2}" type="sibTrans" cxnId="{EC506090-668D-4B72-9C41-42AA0587882E}">
      <dgm:prSet/>
      <dgm:spPr/>
      <dgm:t>
        <a:bodyPr/>
        <a:lstStyle/>
        <a:p>
          <a:endParaRPr lang="ru-RU"/>
        </a:p>
      </dgm:t>
    </dgm:pt>
    <dgm:pt modelId="{CFF9056C-13F3-4A23-803B-07EF9D81EC7A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</a:t>
          </a:r>
          <a:r>
            <a:rPr lang="ru-RU" sz="1200" b="1" strike="noStrik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лог не менее</a:t>
          </a:r>
          <a:r>
            <a:rPr lang="ru-RU" sz="1200" b="1" strike="noStrik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 30% </a:t>
          </a:r>
          <a:r>
            <a:rPr lang="ru-RU" sz="1200" b="1" strike="noStrik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от суммы кредита, займа</a:t>
          </a:r>
          <a:endParaRPr lang="ru-RU" sz="1200" strike="noStrik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B2AFD4-1614-410C-B5BD-E7D6A046D7D3}" type="parTrans" cxnId="{CEEB8B4D-81E4-4016-A0AB-415FAC88E052}">
      <dgm:prSet/>
      <dgm:spPr/>
      <dgm:t>
        <a:bodyPr/>
        <a:lstStyle/>
        <a:p>
          <a:endParaRPr lang="ru-RU"/>
        </a:p>
      </dgm:t>
    </dgm:pt>
    <dgm:pt modelId="{E096BEA8-E1B6-42D2-B4C9-218C3902DCB8}" type="sibTrans" cxnId="{CEEB8B4D-81E4-4016-A0AB-415FAC88E052}">
      <dgm:prSet/>
      <dgm:spPr/>
      <dgm:t>
        <a:bodyPr/>
        <a:lstStyle/>
        <a:p>
          <a:endParaRPr lang="ru-RU"/>
        </a:p>
      </dgm:t>
    </dgm:pt>
    <dgm:pt modelId="{D518CFAE-C6A6-4661-A6B9-2FBDC1C1C083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pPr algn="ctr"/>
          <a:r>
            <a:rPr lang="ru-RU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ограничение</a:t>
          </a:r>
          <a:r>
            <a:rPr lang="ru-RU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по действ. портфелю поручительств Фонда (по кредитам и займам</a:t>
          </a:r>
          <a:r>
            <a:rPr lang="ru-RU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) </a:t>
          </a:r>
          <a:r>
            <a:rPr lang="ru-RU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не более 3 млн. руб.</a:t>
          </a:r>
          <a:endParaRPr lang="ru-RU" sz="11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7C574D43-6021-4CB8-B8EF-77489D0D5522}" type="parTrans" cxnId="{40DEDAA9-D83B-4578-AE67-AC15B3052DE3}">
      <dgm:prSet/>
      <dgm:spPr/>
      <dgm:t>
        <a:bodyPr/>
        <a:lstStyle/>
        <a:p>
          <a:endParaRPr lang="ru-RU"/>
        </a:p>
      </dgm:t>
    </dgm:pt>
    <dgm:pt modelId="{EE9AE371-14C3-43B9-AE05-A1204BE867F2}" type="sibTrans" cxnId="{40DEDAA9-D83B-4578-AE67-AC15B3052DE3}">
      <dgm:prSet/>
      <dgm:spPr/>
      <dgm:t>
        <a:bodyPr/>
        <a:lstStyle/>
        <a:p>
          <a:endParaRPr lang="ru-RU"/>
        </a:p>
      </dgm:t>
    </dgm:pt>
    <dgm:pt modelId="{09750072-EDA0-4D6F-A52E-D31838209348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r>
            <a:rPr lang="ru-RU" sz="1400" b="1" dirty="0" smtClean="0">
              <a:solidFill>
                <a:srgbClr val="3F10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макс. сумма поручительства  </a:t>
          </a:r>
        </a:p>
        <a:p>
          <a:r>
            <a:rPr lang="ru-RU" sz="1400" b="1" dirty="0" smtClean="0">
              <a:solidFill>
                <a:srgbClr val="3F10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до 10 млн. руб.</a:t>
          </a:r>
        </a:p>
      </dgm:t>
    </dgm:pt>
    <dgm:pt modelId="{96C89CFC-7EB7-4CD4-BEB2-9ACB0D38F6B9}" type="parTrans" cxnId="{14FDA1CD-0311-4973-B127-2EC5350449FF}">
      <dgm:prSet/>
      <dgm:spPr/>
      <dgm:t>
        <a:bodyPr/>
        <a:lstStyle/>
        <a:p>
          <a:endParaRPr lang="ru-RU"/>
        </a:p>
      </dgm:t>
    </dgm:pt>
    <dgm:pt modelId="{4930D321-F85C-4882-A4EA-53D4EA7B1778}" type="sibTrans" cxnId="{14FDA1CD-0311-4973-B127-2EC5350449FF}">
      <dgm:prSet/>
      <dgm:spPr/>
      <dgm:t>
        <a:bodyPr/>
        <a:lstStyle/>
        <a:p>
          <a:endParaRPr lang="ru-RU"/>
        </a:p>
      </dgm:t>
    </dgm:pt>
    <dgm:pt modelId="{F139810A-6D3A-4401-A515-97976B3A062B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pPr algn="ctr"/>
          <a:r>
            <a:rPr lang="ru-RU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ограничение </a:t>
          </a:r>
          <a:r>
            <a:rPr lang="ru-RU" sz="11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по действ. портфелю поручительств Фонда (по кредитам и займам</a:t>
          </a:r>
          <a:r>
            <a:rPr lang="ru-RU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) </a:t>
          </a:r>
          <a:r>
            <a:rPr lang="ru-RU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не более 10 млн. руб.</a:t>
          </a:r>
          <a:endParaRPr lang="ru-RU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  <a:cs typeface="Arial" pitchFamily="34" charset="0"/>
          </a:endParaRPr>
        </a:p>
      </dgm:t>
    </dgm:pt>
    <dgm:pt modelId="{0B55031F-54B4-48CB-A7F9-AA115BFC9E22}" type="parTrans" cxnId="{1B3D04F0-9D31-45D2-85B8-83A430717B26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944CC524-D7C0-4424-8DF5-DF2FD4A9D911}" type="sibTrans" cxnId="{1B3D04F0-9D31-45D2-85B8-83A430717B26}">
      <dgm:prSet/>
      <dgm:spPr/>
      <dgm:t>
        <a:bodyPr/>
        <a:lstStyle/>
        <a:p>
          <a:endParaRPr lang="ru-RU"/>
        </a:p>
      </dgm:t>
    </dgm:pt>
    <dgm:pt modelId="{235C0D3D-1431-412F-8D3B-F7517CDB1BBC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ПРОДУКТ: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«поручительство - СТАНДАРТ»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B7CA9D-2BB3-4330-814A-C9B404AF4103}" type="parTrans" cxnId="{E56D5978-21F1-4A79-9615-F280C5CEEA37}">
      <dgm:prSet/>
      <dgm:spPr/>
      <dgm:t>
        <a:bodyPr/>
        <a:lstStyle/>
        <a:p>
          <a:endParaRPr lang="ru-RU"/>
        </a:p>
      </dgm:t>
    </dgm:pt>
    <dgm:pt modelId="{B7201AA7-6C10-4EBB-BE88-5690A978AE98}" type="sibTrans" cxnId="{E56D5978-21F1-4A79-9615-F280C5CEEA37}">
      <dgm:prSet/>
      <dgm:spPr/>
      <dgm:t>
        <a:bodyPr/>
        <a:lstStyle/>
        <a:p>
          <a:endParaRPr lang="ru-RU"/>
        </a:p>
      </dgm:t>
    </dgm:pt>
    <dgm:pt modelId="{4236AA5C-B4E4-4DE3-A97C-6D94A5D6EB01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полный пакет документов</a:t>
          </a:r>
          <a:endParaRPr lang="ru-RU" sz="1300" dirty="0"/>
        </a:p>
      </dgm:t>
    </dgm:pt>
    <dgm:pt modelId="{4CAB9AEC-6B5C-4304-BDDB-5444AAE37403}" type="parTrans" cxnId="{327ED59A-D864-4C13-A263-DB622121D314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9CEF66A-1497-4D4D-A261-D405E9322EFE}" type="sibTrans" cxnId="{327ED59A-D864-4C13-A263-DB622121D314}">
      <dgm:prSet/>
      <dgm:spPr/>
      <dgm:t>
        <a:bodyPr/>
        <a:lstStyle/>
        <a:p>
          <a:endParaRPr lang="ru-RU"/>
        </a:p>
      </dgm:t>
    </dgm:pt>
    <dgm:pt modelId="{830F0688-5A4D-448E-B463-3414CE78C2F3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pPr algn="ctr"/>
          <a:r>
            <a:rPr lang="ru-RU" sz="11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сокращенный пакет документов</a:t>
          </a:r>
        </a:p>
      </dgm:t>
    </dgm:pt>
    <dgm:pt modelId="{9188227C-3A0A-4EAC-9327-B2FE3D6E9057}" type="parTrans" cxnId="{3889911C-68DA-4871-B258-1F6BC514A567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F057EC39-FC57-49FA-9B22-6B5401F9F9D2}" type="sibTrans" cxnId="{3889911C-68DA-4871-B258-1F6BC514A567}">
      <dgm:prSet/>
      <dgm:spPr/>
      <dgm:t>
        <a:bodyPr/>
        <a:lstStyle/>
        <a:p>
          <a:endParaRPr lang="ru-RU"/>
        </a:p>
      </dgm:t>
    </dgm:pt>
    <dgm:pt modelId="{3F9A08BA-C7F7-4D11-9A18-06477096AA60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сокращенный пакет документов</a:t>
          </a:r>
          <a:endParaRPr lang="ru-RU" sz="1200" dirty="0"/>
        </a:p>
      </dgm:t>
    </dgm:pt>
    <dgm:pt modelId="{2AEB46DF-20FA-4F79-BEC5-0E3DD4980AB4}" type="parTrans" cxnId="{2D213C82-793A-4A96-99BA-28784FA2E892}">
      <dgm:prSet/>
      <dgm:spPr/>
      <dgm:t>
        <a:bodyPr/>
        <a:lstStyle/>
        <a:p>
          <a:endParaRPr lang="ru-RU"/>
        </a:p>
      </dgm:t>
    </dgm:pt>
    <dgm:pt modelId="{D4426EF2-491A-4F74-916D-4AEC271810B5}" type="sibTrans" cxnId="{2D213C82-793A-4A96-99BA-28784FA2E892}">
      <dgm:prSet/>
      <dgm:spPr/>
      <dgm:t>
        <a:bodyPr/>
        <a:lstStyle/>
        <a:p>
          <a:endParaRPr lang="ru-RU"/>
        </a:p>
      </dgm:t>
    </dgm:pt>
    <dgm:pt modelId="{1072AEB3-D44E-4DF7-B61B-3EFB19F0AEFE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</a:t>
          </a:r>
          <a:r>
            <a:rPr lang="ru-RU" sz="1200" b="1" strike="noStrik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лог </a:t>
          </a:r>
          <a:r>
            <a:rPr lang="ru-RU" sz="1200" b="1" strike="noStrik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не менее 30% </a:t>
          </a:r>
          <a:r>
            <a:rPr lang="ru-RU" sz="1200" b="1" strike="noStrik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от суммы кредита, займа</a:t>
          </a:r>
          <a:endParaRPr lang="ru-RU" sz="1200" strike="noStrik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EC5F6-AA77-4BB9-AC48-C55B5AF983F5}" type="parTrans" cxnId="{2DC6BDC0-3A4C-4DB9-927D-EFE7DEE0B4CD}">
      <dgm:prSet/>
      <dgm:spPr/>
      <dgm:t>
        <a:bodyPr/>
        <a:lstStyle/>
        <a:p>
          <a:endParaRPr lang="ru-RU"/>
        </a:p>
      </dgm:t>
    </dgm:pt>
    <dgm:pt modelId="{5DEA2FE2-EC7A-46A2-BB02-185D8D394898}" type="sibTrans" cxnId="{2DC6BDC0-3A4C-4DB9-927D-EFE7DEE0B4CD}">
      <dgm:prSet/>
      <dgm:spPr/>
      <dgm:t>
        <a:bodyPr/>
        <a:lstStyle/>
        <a:p>
          <a:endParaRPr lang="ru-RU"/>
        </a:p>
      </dgm:t>
    </dgm:pt>
    <dgm:pt modelId="{EB9F8231-1CE8-48D3-B418-E583366FDC2E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pPr algn="ctr"/>
          <a:r>
            <a:rPr lang="ru-RU" sz="1400" b="1" dirty="0" smtClean="0">
              <a:solidFill>
                <a:srgbClr val="3F10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поручительство </a:t>
          </a:r>
        </a:p>
        <a:p>
          <a:pPr algn="ctr"/>
          <a:r>
            <a:rPr lang="ru-RU" sz="1400" b="1" dirty="0" smtClean="0">
              <a:solidFill>
                <a:srgbClr val="3F10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до макс. размера лимита</a:t>
          </a:r>
          <a:endParaRPr lang="ru-RU" sz="1400" b="1" dirty="0">
            <a:solidFill>
              <a:srgbClr val="3F106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  <a:cs typeface="Arial" pitchFamily="34" charset="0"/>
          </a:endParaRPr>
        </a:p>
      </dgm:t>
    </dgm:pt>
    <dgm:pt modelId="{535FE80C-F6BD-4212-94D7-EFD8F24D246C}" type="parTrans" cxnId="{4218C5FB-283C-4F59-B5D4-9B95ED326171}">
      <dgm:prSet/>
      <dgm:spPr/>
      <dgm:t>
        <a:bodyPr/>
        <a:lstStyle/>
        <a:p>
          <a:endParaRPr lang="ru-RU"/>
        </a:p>
      </dgm:t>
    </dgm:pt>
    <dgm:pt modelId="{40B2BB09-FD94-4481-81ED-4B254AE03D91}" type="sibTrans" cxnId="{4218C5FB-283C-4F59-B5D4-9B95ED326171}">
      <dgm:prSet/>
      <dgm:spPr/>
      <dgm:t>
        <a:bodyPr/>
        <a:lstStyle/>
        <a:p>
          <a:endParaRPr lang="ru-RU"/>
        </a:p>
      </dgm:t>
    </dgm:pt>
    <dgm:pt modelId="{083823A1-2EB8-49FB-AE1E-A9C69E586E65}" type="pres">
      <dgm:prSet presAssocID="{B05C694E-99B9-46F4-8D50-2C519871977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C2B04D-BCCE-4B6C-955B-86DA549065F0}" type="pres">
      <dgm:prSet presAssocID="{29B390D4-2A26-4E9B-B5AB-F4299E573BC5}" presName="root" presStyleCnt="0"/>
      <dgm:spPr/>
    </dgm:pt>
    <dgm:pt modelId="{43D18050-D9BB-4E31-AA17-98671230EE16}" type="pres">
      <dgm:prSet presAssocID="{29B390D4-2A26-4E9B-B5AB-F4299E573BC5}" presName="rootComposite" presStyleCnt="0"/>
      <dgm:spPr/>
    </dgm:pt>
    <dgm:pt modelId="{19854D4E-F15D-458F-BCC7-DCDD1C84B8BD}" type="pres">
      <dgm:prSet presAssocID="{29B390D4-2A26-4E9B-B5AB-F4299E573BC5}" presName="rootText" presStyleLbl="node1" presStyleIdx="0" presStyleCnt="3"/>
      <dgm:spPr/>
      <dgm:t>
        <a:bodyPr/>
        <a:lstStyle/>
        <a:p>
          <a:endParaRPr lang="ru-RU"/>
        </a:p>
      </dgm:t>
    </dgm:pt>
    <dgm:pt modelId="{A37B09BD-7ADD-4323-BC00-D36F7E8AA8EF}" type="pres">
      <dgm:prSet presAssocID="{29B390D4-2A26-4E9B-B5AB-F4299E573BC5}" presName="rootConnector" presStyleLbl="node1" presStyleIdx="0" presStyleCnt="3"/>
      <dgm:spPr/>
      <dgm:t>
        <a:bodyPr/>
        <a:lstStyle/>
        <a:p>
          <a:endParaRPr lang="ru-RU"/>
        </a:p>
      </dgm:t>
    </dgm:pt>
    <dgm:pt modelId="{DD99B2BE-0E28-42EC-959A-2D6EC6699C9A}" type="pres">
      <dgm:prSet presAssocID="{29B390D4-2A26-4E9B-B5AB-F4299E573BC5}" presName="childShape" presStyleCnt="0"/>
      <dgm:spPr/>
    </dgm:pt>
    <dgm:pt modelId="{5109EFD3-D7C6-487B-B79E-8A076E1C5AB7}" type="pres">
      <dgm:prSet presAssocID="{821DB7DD-0DE1-4745-A44C-15C2561137F6}" presName="Name13" presStyleLbl="parChTrans1D2" presStyleIdx="0" presStyleCnt="11"/>
      <dgm:spPr/>
      <dgm:t>
        <a:bodyPr/>
        <a:lstStyle/>
        <a:p>
          <a:endParaRPr lang="ru-RU"/>
        </a:p>
      </dgm:t>
    </dgm:pt>
    <dgm:pt modelId="{7EF6B627-430E-4007-8AEB-D1F8C6480236}" type="pres">
      <dgm:prSet presAssocID="{D90C8486-B55D-4E98-838B-11DB6B7D0512}" presName="childText" presStyleLbl="bgAcc1" presStyleIdx="0" presStyleCnt="11" custScaleY="54988" custLinFactNeighborX="1196" custLinFactNeighborY="4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BAC95-21EF-45E1-9EA0-1057C3CA1D13}" type="pres">
      <dgm:prSet presAssocID="{57A39106-4CFA-4F01-A532-9E34AD745501}" presName="Name13" presStyleLbl="parChTrans1D2" presStyleIdx="1" presStyleCnt="11"/>
      <dgm:spPr/>
      <dgm:t>
        <a:bodyPr/>
        <a:lstStyle/>
        <a:p>
          <a:endParaRPr lang="ru-RU"/>
        </a:p>
      </dgm:t>
    </dgm:pt>
    <dgm:pt modelId="{2D9D897F-0719-4BE4-8EDB-401597791901}" type="pres">
      <dgm:prSet presAssocID="{399D2A27-D5AD-4704-9045-4CA9C011C30A}" presName="childText" presStyleLbl="bgAcc1" presStyleIdx="1" presStyleCnt="11" custScaleY="54987" custLinFactNeighborX="-2141" custLinFactNeighborY="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7391D-9200-440F-8A8B-1C54EA5BFBA3}" type="pres">
      <dgm:prSet presAssocID="{7C574D43-6021-4CB8-B8EF-77489D0D5522}" presName="Name13" presStyleLbl="parChTrans1D2" presStyleIdx="2" presStyleCnt="11"/>
      <dgm:spPr/>
      <dgm:t>
        <a:bodyPr/>
        <a:lstStyle/>
        <a:p>
          <a:endParaRPr lang="ru-RU"/>
        </a:p>
      </dgm:t>
    </dgm:pt>
    <dgm:pt modelId="{BD17F51F-E4AA-4D56-9405-4458EC1C536B}" type="pres">
      <dgm:prSet presAssocID="{D518CFAE-C6A6-4661-A6B9-2FBDC1C1C083}" presName="childText" presStyleLbl="bgAcc1" presStyleIdx="2" presStyleCnt="11" custLinFactNeighborX="1196" custLinFactNeighborY="1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9B867-149D-49A2-939F-24EA438928D2}" type="pres">
      <dgm:prSet presAssocID="{9188227C-3A0A-4EAC-9327-B2FE3D6E9057}" presName="Name13" presStyleLbl="parChTrans1D2" presStyleIdx="3" presStyleCnt="11"/>
      <dgm:spPr/>
      <dgm:t>
        <a:bodyPr/>
        <a:lstStyle/>
        <a:p>
          <a:endParaRPr lang="ru-RU"/>
        </a:p>
      </dgm:t>
    </dgm:pt>
    <dgm:pt modelId="{E35B8B88-21D2-4B80-A0D6-84A51DEF2C76}" type="pres">
      <dgm:prSet presAssocID="{830F0688-5A4D-448E-B463-3414CE78C2F3}" presName="childText" presStyleLbl="bgAcc1" presStyleIdx="3" presStyleCnt="11" custScaleY="48736" custLinFactNeighborX="4854" custLinFactNeighborY="-5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EA875-0752-4B8E-9D14-6502B9129B9B}" type="pres">
      <dgm:prSet presAssocID="{DA549BF7-3E94-4D71-96FA-0F8199DB6F55}" presName="root" presStyleCnt="0"/>
      <dgm:spPr/>
    </dgm:pt>
    <dgm:pt modelId="{5B3C5F10-52A5-4A96-91B6-680FEDCCFB83}" type="pres">
      <dgm:prSet presAssocID="{DA549BF7-3E94-4D71-96FA-0F8199DB6F55}" presName="rootComposite" presStyleCnt="0"/>
      <dgm:spPr/>
    </dgm:pt>
    <dgm:pt modelId="{FBA5169A-FF3B-4934-B94E-591F38624D97}" type="pres">
      <dgm:prSet presAssocID="{DA549BF7-3E94-4D71-96FA-0F8199DB6F55}" presName="rootText" presStyleLbl="node1" presStyleIdx="1" presStyleCnt="3" custLinFactNeighborX="2254" custLinFactNeighborY="1684"/>
      <dgm:spPr/>
      <dgm:t>
        <a:bodyPr/>
        <a:lstStyle/>
        <a:p>
          <a:endParaRPr lang="ru-RU"/>
        </a:p>
      </dgm:t>
    </dgm:pt>
    <dgm:pt modelId="{B0AACAA9-66CC-4E9E-9671-6CEA3C12161E}" type="pres">
      <dgm:prSet presAssocID="{DA549BF7-3E94-4D71-96FA-0F8199DB6F55}" presName="rootConnector" presStyleLbl="node1" presStyleIdx="1" presStyleCnt="3"/>
      <dgm:spPr/>
      <dgm:t>
        <a:bodyPr/>
        <a:lstStyle/>
        <a:p>
          <a:endParaRPr lang="ru-RU"/>
        </a:p>
      </dgm:t>
    </dgm:pt>
    <dgm:pt modelId="{4D34BE5D-7B15-43E3-B136-58639F1EBC50}" type="pres">
      <dgm:prSet presAssocID="{DA549BF7-3E94-4D71-96FA-0F8199DB6F55}" presName="childShape" presStyleCnt="0"/>
      <dgm:spPr/>
    </dgm:pt>
    <dgm:pt modelId="{F976792D-A3A2-403A-9662-4A06D4986545}" type="pres">
      <dgm:prSet presAssocID="{91B2AFD4-1614-410C-B5BD-E7D6A046D7D3}" presName="Name13" presStyleLbl="parChTrans1D2" presStyleIdx="4" presStyleCnt="11"/>
      <dgm:spPr/>
      <dgm:t>
        <a:bodyPr/>
        <a:lstStyle/>
        <a:p>
          <a:endParaRPr lang="ru-RU"/>
        </a:p>
      </dgm:t>
    </dgm:pt>
    <dgm:pt modelId="{6C4E9302-66B3-4634-84EB-D25B1C9861A7}" type="pres">
      <dgm:prSet presAssocID="{CFF9056C-13F3-4A23-803B-07EF9D81EC7A}" presName="childText" presStyleLbl="bgAcc1" presStyleIdx="4" presStyleCnt="11" custScaleY="62935" custLinFactNeighborX="1262" custLinFactNeighborY="-3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47F74-E09B-4A9A-88A4-724A1F1F642D}" type="pres">
      <dgm:prSet presAssocID="{96C89CFC-7EB7-4CD4-BEB2-9ACB0D38F6B9}" presName="Name13" presStyleLbl="parChTrans1D2" presStyleIdx="5" presStyleCnt="11"/>
      <dgm:spPr/>
      <dgm:t>
        <a:bodyPr/>
        <a:lstStyle/>
        <a:p>
          <a:endParaRPr lang="ru-RU"/>
        </a:p>
      </dgm:t>
    </dgm:pt>
    <dgm:pt modelId="{AA387E45-F310-46F3-83AE-33DA56653A69}" type="pres">
      <dgm:prSet presAssocID="{09750072-EDA0-4D6F-A52E-D31838209348}" presName="childText" presStyleLbl="bgAcc1" presStyleIdx="5" presStyleCnt="11" custScaleY="54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05792-433A-465C-84B6-4394AAE2ED45}" type="pres">
      <dgm:prSet presAssocID="{0B55031F-54B4-48CB-A7F9-AA115BFC9E22}" presName="Name13" presStyleLbl="parChTrans1D2" presStyleIdx="6" presStyleCnt="11"/>
      <dgm:spPr/>
      <dgm:t>
        <a:bodyPr/>
        <a:lstStyle/>
        <a:p>
          <a:endParaRPr lang="ru-RU"/>
        </a:p>
      </dgm:t>
    </dgm:pt>
    <dgm:pt modelId="{40B7EEA0-627B-49AE-B604-B578739723D0}" type="pres">
      <dgm:prSet presAssocID="{F139810A-6D3A-4401-A515-97976B3A062B}" presName="childText" presStyleLbl="bgAcc1" presStyleIdx="6" presStyleCnt="11" custLinFactNeighborX="-37" custLinFactNeighborY="-4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60250-D5BC-49C4-8992-1AD3ECA617CA}" type="pres">
      <dgm:prSet presAssocID="{2AEB46DF-20FA-4F79-BEC5-0E3DD4980AB4}" presName="Name13" presStyleLbl="parChTrans1D2" presStyleIdx="7" presStyleCnt="11"/>
      <dgm:spPr/>
      <dgm:t>
        <a:bodyPr/>
        <a:lstStyle/>
        <a:p>
          <a:endParaRPr lang="ru-RU"/>
        </a:p>
      </dgm:t>
    </dgm:pt>
    <dgm:pt modelId="{85841CFE-8821-495C-A98A-865F79380CA1}" type="pres">
      <dgm:prSet presAssocID="{3F9A08BA-C7F7-4D11-9A18-06477096AA60}" presName="childText" presStyleLbl="bgAcc1" presStyleIdx="7" presStyleCnt="11" custScaleX="101024" custScaleY="46480" custLinFactNeighborX="-480" custLinFactNeighborY="-13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75932-D175-41D0-9453-D102CBEAE5E4}" type="pres">
      <dgm:prSet presAssocID="{235C0D3D-1431-412F-8D3B-F7517CDB1BBC}" presName="root" presStyleCnt="0"/>
      <dgm:spPr/>
    </dgm:pt>
    <dgm:pt modelId="{88A794B6-FFA0-4344-AC73-89C0BABB7B82}" type="pres">
      <dgm:prSet presAssocID="{235C0D3D-1431-412F-8D3B-F7517CDB1BBC}" presName="rootComposite" presStyleCnt="0"/>
      <dgm:spPr/>
    </dgm:pt>
    <dgm:pt modelId="{8FE3C8E3-6028-4C1F-ACC4-6E4EEB05699B}" type="pres">
      <dgm:prSet presAssocID="{235C0D3D-1431-412F-8D3B-F7517CDB1BBC}" presName="rootText" presStyleLbl="node1" presStyleIdx="2" presStyleCnt="3" custLinFactNeighborX="-229" custLinFactNeighborY="1684"/>
      <dgm:spPr/>
      <dgm:t>
        <a:bodyPr/>
        <a:lstStyle/>
        <a:p>
          <a:endParaRPr lang="ru-RU"/>
        </a:p>
      </dgm:t>
    </dgm:pt>
    <dgm:pt modelId="{49DE26DC-2502-4CD0-9FE8-A9D1380AAA7C}" type="pres">
      <dgm:prSet presAssocID="{235C0D3D-1431-412F-8D3B-F7517CDB1BBC}" presName="rootConnector" presStyleLbl="node1" presStyleIdx="2" presStyleCnt="3"/>
      <dgm:spPr/>
      <dgm:t>
        <a:bodyPr/>
        <a:lstStyle/>
        <a:p>
          <a:endParaRPr lang="ru-RU"/>
        </a:p>
      </dgm:t>
    </dgm:pt>
    <dgm:pt modelId="{FB5D64F9-C1F7-4E8B-8BB9-3BF08CB1041A}" type="pres">
      <dgm:prSet presAssocID="{235C0D3D-1431-412F-8D3B-F7517CDB1BBC}" presName="childShape" presStyleCnt="0"/>
      <dgm:spPr/>
    </dgm:pt>
    <dgm:pt modelId="{A69BCDE2-8356-42FA-BF9D-CCF2BE12458A}" type="pres">
      <dgm:prSet presAssocID="{277EC5F6-AA77-4BB9-AC48-C55B5AF983F5}" presName="Name13" presStyleLbl="parChTrans1D2" presStyleIdx="8" presStyleCnt="11"/>
      <dgm:spPr/>
      <dgm:t>
        <a:bodyPr/>
        <a:lstStyle/>
        <a:p>
          <a:endParaRPr lang="ru-RU"/>
        </a:p>
      </dgm:t>
    </dgm:pt>
    <dgm:pt modelId="{DFF8ACAB-CC33-4CE7-A81D-F4DD6F7EC706}" type="pres">
      <dgm:prSet presAssocID="{1072AEB3-D44E-4DF7-B61B-3EFB19F0AEFE}" presName="childText" presStyleLbl="bgAcc1" presStyleIdx="8" presStyleCnt="11" custScaleY="60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68C85-FCA0-4B24-9272-6FFC6D0D48D4}" type="pres">
      <dgm:prSet presAssocID="{535FE80C-F6BD-4212-94D7-EFD8F24D246C}" presName="Name13" presStyleLbl="parChTrans1D2" presStyleIdx="9" presStyleCnt="11"/>
      <dgm:spPr/>
      <dgm:t>
        <a:bodyPr/>
        <a:lstStyle/>
        <a:p>
          <a:endParaRPr lang="ru-RU"/>
        </a:p>
      </dgm:t>
    </dgm:pt>
    <dgm:pt modelId="{333EA539-B655-43A2-B66A-69134C768B65}" type="pres">
      <dgm:prSet presAssocID="{EB9F8231-1CE8-48D3-B418-E583366FDC2E}" presName="childText" presStyleLbl="bgAcc1" presStyleIdx="9" presStyleCnt="11" custScaleY="57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8BB16-CCDD-4A65-A95B-8750EE5031F3}" type="pres">
      <dgm:prSet presAssocID="{4CAB9AEC-6B5C-4304-BDDB-5444AAE37403}" presName="Name13" presStyleLbl="parChTrans1D2" presStyleIdx="10" presStyleCnt="11"/>
      <dgm:spPr/>
      <dgm:t>
        <a:bodyPr/>
        <a:lstStyle/>
        <a:p>
          <a:endParaRPr lang="ru-RU"/>
        </a:p>
      </dgm:t>
    </dgm:pt>
    <dgm:pt modelId="{55C9E2EF-7BEF-463B-95CD-A16E47CD53FF}" type="pres">
      <dgm:prSet presAssocID="{4236AA5C-B4E4-4DE3-A97C-6D94A5D6EB01}" presName="childText" presStyleLbl="bgAcc1" presStyleIdx="10" presStyleCnt="11" custScaleY="56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E9CE31-2C4F-48DE-9002-26CB56E19820}" type="presOf" srcId="{235C0D3D-1431-412F-8D3B-F7517CDB1BBC}" destId="{49DE26DC-2502-4CD0-9FE8-A9D1380AAA7C}" srcOrd="1" destOrd="0" presId="urn:microsoft.com/office/officeart/2005/8/layout/hierarchy3"/>
    <dgm:cxn modelId="{FD9FEE93-9BD5-4A3E-82DD-F8AA76A60286}" type="presOf" srcId="{535FE80C-F6BD-4212-94D7-EFD8F24D246C}" destId="{B6C68C85-FCA0-4B24-9272-6FFC6D0D48D4}" srcOrd="0" destOrd="0" presId="urn:microsoft.com/office/officeart/2005/8/layout/hierarchy3"/>
    <dgm:cxn modelId="{40DEDAA9-D83B-4578-AE67-AC15B3052DE3}" srcId="{29B390D4-2A26-4E9B-B5AB-F4299E573BC5}" destId="{D518CFAE-C6A6-4661-A6B9-2FBDC1C1C083}" srcOrd="2" destOrd="0" parTransId="{7C574D43-6021-4CB8-B8EF-77489D0D5522}" sibTransId="{EE9AE371-14C3-43B9-AE05-A1204BE867F2}"/>
    <dgm:cxn modelId="{7C6503BA-6852-42F9-8884-35F565AB046D}" type="presOf" srcId="{4236AA5C-B4E4-4DE3-A97C-6D94A5D6EB01}" destId="{55C9E2EF-7BEF-463B-95CD-A16E47CD53FF}" srcOrd="0" destOrd="0" presId="urn:microsoft.com/office/officeart/2005/8/layout/hierarchy3"/>
    <dgm:cxn modelId="{B607261A-ABCA-4B29-9819-79C2D52C4C73}" type="presOf" srcId="{4CAB9AEC-6B5C-4304-BDDB-5444AAE37403}" destId="{5B18BB16-CCDD-4A65-A95B-8750EE5031F3}" srcOrd="0" destOrd="0" presId="urn:microsoft.com/office/officeart/2005/8/layout/hierarchy3"/>
    <dgm:cxn modelId="{A76C1F69-29EE-4EC3-8FFC-3C605372084C}" type="presOf" srcId="{0B55031F-54B4-48CB-A7F9-AA115BFC9E22}" destId="{B0905792-433A-465C-84B6-4394AAE2ED45}" srcOrd="0" destOrd="0" presId="urn:microsoft.com/office/officeart/2005/8/layout/hierarchy3"/>
    <dgm:cxn modelId="{4DABA5B7-BF01-417A-90DE-AE3FB1AA58E5}" type="presOf" srcId="{B05C694E-99B9-46F4-8D50-2C519871977E}" destId="{083823A1-2EB8-49FB-AE1E-A9C69E586E65}" srcOrd="0" destOrd="0" presId="urn:microsoft.com/office/officeart/2005/8/layout/hierarchy3"/>
    <dgm:cxn modelId="{1B3D04F0-9D31-45D2-85B8-83A430717B26}" srcId="{DA549BF7-3E94-4D71-96FA-0F8199DB6F55}" destId="{F139810A-6D3A-4401-A515-97976B3A062B}" srcOrd="2" destOrd="0" parTransId="{0B55031F-54B4-48CB-A7F9-AA115BFC9E22}" sibTransId="{944CC524-D7C0-4424-8DF5-DF2FD4A9D911}"/>
    <dgm:cxn modelId="{F26FE895-7CD8-4D1D-8741-2B472491E13E}" type="presOf" srcId="{821DB7DD-0DE1-4745-A44C-15C2561137F6}" destId="{5109EFD3-D7C6-487B-B79E-8A076E1C5AB7}" srcOrd="0" destOrd="0" presId="urn:microsoft.com/office/officeart/2005/8/layout/hierarchy3"/>
    <dgm:cxn modelId="{ACB8647D-2ADF-4624-B0D9-208E09FC8590}" type="presOf" srcId="{29B390D4-2A26-4E9B-B5AB-F4299E573BC5}" destId="{A37B09BD-7ADD-4323-BC00-D36F7E8AA8EF}" srcOrd="1" destOrd="0" presId="urn:microsoft.com/office/officeart/2005/8/layout/hierarchy3"/>
    <dgm:cxn modelId="{396180BE-ECA8-45E0-BF09-DA3CD15916D5}" type="presOf" srcId="{DA549BF7-3E94-4D71-96FA-0F8199DB6F55}" destId="{B0AACAA9-66CC-4E9E-9671-6CEA3C12161E}" srcOrd="1" destOrd="0" presId="urn:microsoft.com/office/officeart/2005/8/layout/hierarchy3"/>
    <dgm:cxn modelId="{84717B56-9068-4A44-8C5B-D572A4848B25}" type="presOf" srcId="{D518CFAE-C6A6-4661-A6B9-2FBDC1C1C083}" destId="{BD17F51F-E4AA-4D56-9405-4458EC1C536B}" srcOrd="0" destOrd="0" presId="urn:microsoft.com/office/officeart/2005/8/layout/hierarchy3"/>
    <dgm:cxn modelId="{1516317D-1486-48F6-BFC9-64CDED8CD042}" srcId="{29B390D4-2A26-4E9B-B5AB-F4299E573BC5}" destId="{399D2A27-D5AD-4704-9045-4CA9C011C30A}" srcOrd="1" destOrd="0" parTransId="{57A39106-4CFA-4F01-A532-9E34AD745501}" sibTransId="{095CB1A8-46D7-4B18-B918-423D96EB9993}"/>
    <dgm:cxn modelId="{E19C8833-2881-4F17-9E10-79D6BE764C8A}" type="presOf" srcId="{1072AEB3-D44E-4DF7-B61B-3EFB19F0AEFE}" destId="{DFF8ACAB-CC33-4CE7-A81D-F4DD6F7EC706}" srcOrd="0" destOrd="0" presId="urn:microsoft.com/office/officeart/2005/8/layout/hierarchy3"/>
    <dgm:cxn modelId="{D4D0A024-7253-4281-9B9C-08EFF7990952}" type="presOf" srcId="{DA549BF7-3E94-4D71-96FA-0F8199DB6F55}" destId="{FBA5169A-FF3B-4934-B94E-591F38624D97}" srcOrd="0" destOrd="0" presId="urn:microsoft.com/office/officeart/2005/8/layout/hierarchy3"/>
    <dgm:cxn modelId="{CEEB8B4D-81E4-4016-A0AB-415FAC88E052}" srcId="{DA549BF7-3E94-4D71-96FA-0F8199DB6F55}" destId="{CFF9056C-13F3-4A23-803B-07EF9D81EC7A}" srcOrd="0" destOrd="0" parTransId="{91B2AFD4-1614-410C-B5BD-E7D6A046D7D3}" sibTransId="{E096BEA8-E1B6-42D2-B4C9-218C3902DCB8}"/>
    <dgm:cxn modelId="{E56D5978-21F1-4A79-9615-F280C5CEEA37}" srcId="{B05C694E-99B9-46F4-8D50-2C519871977E}" destId="{235C0D3D-1431-412F-8D3B-F7517CDB1BBC}" srcOrd="2" destOrd="0" parTransId="{58B7CA9D-2BB3-4330-814A-C9B404AF4103}" sibTransId="{B7201AA7-6C10-4EBB-BE88-5690A978AE98}"/>
    <dgm:cxn modelId="{A1C48C23-B860-46AB-8C48-290E6C9D181F}" type="presOf" srcId="{2AEB46DF-20FA-4F79-BEC5-0E3DD4980AB4}" destId="{AE160250-D5BC-49C4-8992-1AD3ECA617CA}" srcOrd="0" destOrd="0" presId="urn:microsoft.com/office/officeart/2005/8/layout/hierarchy3"/>
    <dgm:cxn modelId="{327ED59A-D864-4C13-A263-DB622121D314}" srcId="{235C0D3D-1431-412F-8D3B-F7517CDB1BBC}" destId="{4236AA5C-B4E4-4DE3-A97C-6D94A5D6EB01}" srcOrd="2" destOrd="0" parTransId="{4CAB9AEC-6B5C-4304-BDDB-5444AAE37403}" sibTransId="{A9CEF66A-1497-4D4D-A261-D405E9322EFE}"/>
    <dgm:cxn modelId="{F936B585-DA4B-47E3-8ACB-4E057060F2E4}" type="presOf" srcId="{3F9A08BA-C7F7-4D11-9A18-06477096AA60}" destId="{85841CFE-8821-495C-A98A-865F79380CA1}" srcOrd="0" destOrd="0" presId="urn:microsoft.com/office/officeart/2005/8/layout/hierarchy3"/>
    <dgm:cxn modelId="{2A1A1D05-C7A1-4B52-8A89-C50215C5D16F}" type="presOf" srcId="{91B2AFD4-1614-410C-B5BD-E7D6A046D7D3}" destId="{F976792D-A3A2-403A-9662-4A06D4986545}" srcOrd="0" destOrd="0" presId="urn:microsoft.com/office/officeart/2005/8/layout/hierarchy3"/>
    <dgm:cxn modelId="{DE0D65C9-EBDC-438A-A29D-0C74EB379E87}" srcId="{B05C694E-99B9-46F4-8D50-2C519871977E}" destId="{29B390D4-2A26-4E9B-B5AB-F4299E573BC5}" srcOrd="0" destOrd="0" parTransId="{EDEC7820-D5F0-422A-BD38-6CCDDC9BE917}" sibTransId="{3527CE0D-2D1F-494C-91D9-57138C1DB8DB}"/>
    <dgm:cxn modelId="{F79D7AE6-D863-4A08-B43E-061D1673A4C2}" type="presOf" srcId="{399D2A27-D5AD-4704-9045-4CA9C011C30A}" destId="{2D9D897F-0719-4BE4-8EDB-401597791901}" srcOrd="0" destOrd="0" presId="urn:microsoft.com/office/officeart/2005/8/layout/hierarchy3"/>
    <dgm:cxn modelId="{3889911C-68DA-4871-B258-1F6BC514A567}" srcId="{29B390D4-2A26-4E9B-B5AB-F4299E573BC5}" destId="{830F0688-5A4D-448E-B463-3414CE78C2F3}" srcOrd="3" destOrd="0" parTransId="{9188227C-3A0A-4EAC-9327-B2FE3D6E9057}" sibTransId="{F057EC39-FC57-49FA-9B22-6B5401F9F9D2}"/>
    <dgm:cxn modelId="{72A78423-A332-4148-8095-64E9CE2D0BED}" type="presOf" srcId="{57A39106-4CFA-4F01-A532-9E34AD745501}" destId="{156BAC95-21EF-45E1-9EA0-1057C3CA1D13}" srcOrd="0" destOrd="0" presId="urn:microsoft.com/office/officeart/2005/8/layout/hierarchy3"/>
    <dgm:cxn modelId="{C8EB6030-95B0-4838-A3E3-936C87FE5F64}" type="presOf" srcId="{29B390D4-2A26-4E9B-B5AB-F4299E573BC5}" destId="{19854D4E-F15D-458F-BCC7-DCDD1C84B8BD}" srcOrd="0" destOrd="0" presId="urn:microsoft.com/office/officeart/2005/8/layout/hierarchy3"/>
    <dgm:cxn modelId="{B2BAF374-6A9B-4B91-B461-F1ACC2BE04C7}" type="presOf" srcId="{830F0688-5A4D-448E-B463-3414CE78C2F3}" destId="{E35B8B88-21D2-4B80-A0D6-84A51DEF2C76}" srcOrd="0" destOrd="0" presId="urn:microsoft.com/office/officeart/2005/8/layout/hierarchy3"/>
    <dgm:cxn modelId="{C8E23D3A-8CDC-465C-BA2F-620FE159C0CD}" type="presOf" srcId="{F139810A-6D3A-4401-A515-97976B3A062B}" destId="{40B7EEA0-627B-49AE-B604-B578739723D0}" srcOrd="0" destOrd="0" presId="urn:microsoft.com/office/officeart/2005/8/layout/hierarchy3"/>
    <dgm:cxn modelId="{EF7CB5F1-8592-4F27-9F83-8E009B629284}" type="presOf" srcId="{7C574D43-6021-4CB8-B8EF-77489D0D5522}" destId="{D437391D-9200-440F-8A8B-1C54EA5BFBA3}" srcOrd="0" destOrd="0" presId="urn:microsoft.com/office/officeart/2005/8/layout/hierarchy3"/>
    <dgm:cxn modelId="{EC506090-668D-4B72-9C41-42AA0587882E}" srcId="{B05C694E-99B9-46F4-8D50-2C519871977E}" destId="{DA549BF7-3E94-4D71-96FA-0F8199DB6F55}" srcOrd="1" destOrd="0" parTransId="{E565D2E6-30DF-4F4D-BB69-F75B964C889C}" sibTransId="{D4599252-FD64-4385-866E-CF6660D0E9E2}"/>
    <dgm:cxn modelId="{9A947A1B-F07E-4342-8B12-44AC1865F2D1}" type="presOf" srcId="{235C0D3D-1431-412F-8D3B-F7517CDB1BBC}" destId="{8FE3C8E3-6028-4C1F-ACC4-6E4EEB05699B}" srcOrd="0" destOrd="0" presId="urn:microsoft.com/office/officeart/2005/8/layout/hierarchy3"/>
    <dgm:cxn modelId="{5CC865E7-D1DA-48B4-BAB0-8D2F2BD27C1E}" srcId="{29B390D4-2A26-4E9B-B5AB-F4299E573BC5}" destId="{D90C8486-B55D-4E98-838B-11DB6B7D0512}" srcOrd="0" destOrd="0" parTransId="{821DB7DD-0DE1-4745-A44C-15C2561137F6}" sibTransId="{5A6635D3-59AF-4FCE-B817-F988D818BC0D}"/>
    <dgm:cxn modelId="{F20183BA-9602-41BE-8F0E-F5C0ECA4478C}" type="presOf" srcId="{CFF9056C-13F3-4A23-803B-07EF9D81EC7A}" destId="{6C4E9302-66B3-4634-84EB-D25B1C9861A7}" srcOrd="0" destOrd="0" presId="urn:microsoft.com/office/officeart/2005/8/layout/hierarchy3"/>
    <dgm:cxn modelId="{8EFDFA86-E9EE-4989-80D7-4E22D74EAB72}" type="presOf" srcId="{09750072-EDA0-4D6F-A52E-D31838209348}" destId="{AA387E45-F310-46F3-83AE-33DA56653A69}" srcOrd="0" destOrd="0" presId="urn:microsoft.com/office/officeart/2005/8/layout/hierarchy3"/>
    <dgm:cxn modelId="{2DC6BDC0-3A4C-4DB9-927D-EFE7DEE0B4CD}" srcId="{235C0D3D-1431-412F-8D3B-F7517CDB1BBC}" destId="{1072AEB3-D44E-4DF7-B61B-3EFB19F0AEFE}" srcOrd="0" destOrd="0" parTransId="{277EC5F6-AA77-4BB9-AC48-C55B5AF983F5}" sibTransId="{5DEA2FE2-EC7A-46A2-BB02-185D8D394898}"/>
    <dgm:cxn modelId="{9AAE5D9C-D45B-40CF-9D54-BB507E9D83AB}" type="presOf" srcId="{9188227C-3A0A-4EAC-9327-B2FE3D6E9057}" destId="{AF79B867-149D-49A2-939F-24EA438928D2}" srcOrd="0" destOrd="0" presId="urn:microsoft.com/office/officeart/2005/8/layout/hierarchy3"/>
    <dgm:cxn modelId="{A388227F-5D43-456B-864F-BCBFB015E832}" type="presOf" srcId="{D90C8486-B55D-4E98-838B-11DB6B7D0512}" destId="{7EF6B627-430E-4007-8AEB-D1F8C6480236}" srcOrd="0" destOrd="0" presId="urn:microsoft.com/office/officeart/2005/8/layout/hierarchy3"/>
    <dgm:cxn modelId="{277F0C49-5380-4487-B6CA-2EB5D3F4DF1B}" type="presOf" srcId="{96C89CFC-7EB7-4CD4-BEB2-9ACB0D38F6B9}" destId="{7CA47F74-E09B-4A9A-88A4-724A1F1F642D}" srcOrd="0" destOrd="0" presId="urn:microsoft.com/office/officeart/2005/8/layout/hierarchy3"/>
    <dgm:cxn modelId="{4218C5FB-283C-4F59-B5D4-9B95ED326171}" srcId="{235C0D3D-1431-412F-8D3B-F7517CDB1BBC}" destId="{EB9F8231-1CE8-48D3-B418-E583366FDC2E}" srcOrd="1" destOrd="0" parTransId="{535FE80C-F6BD-4212-94D7-EFD8F24D246C}" sibTransId="{40B2BB09-FD94-4481-81ED-4B254AE03D91}"/>
    <dgm:cxn modelId="{14FDA1CD-0311-4973-B127-2EC5350449FF}" srcId="{DA549BF7-3E94-4D71-96FA-0F8199DB6F55}" destId="{09750072-EDA0-4D6F-A52E-D31838209348}" srcOrd="1" destOrd="0" parTransId="{96C89CFC-7EB7-4CD4-BEB2-9ACB0D38F6B9}" sibTransId="{4930D321-F85C-4882-A4EA-53D4EA7B1778}"/>
    <dgm:cxn modelId="{839AE1FE-79C1-4BE2-A598-62EE1D19B8B0}" type="presOf" srcId="{277EC5F6-AA77-4BB9-AC48-C55B5AF983F5}" destId="{A69BCDE2-8356-42FA-BF9D-CCF2BE12458A}" srcOrd="0" destOrd="0" presId="urn:microsoft.com/office/officeart/2005/8/layout/hierarchy3"/>
    <dgm:cxn modelId="{3CDF2422-BC93-4576-B9C0-A1477B39E11D}" type="presOf" srcId="{EB9F8231-1CE8-48D3-B418-E583366FDC2E}" destId="{333EA539-B655-43A2-B66A-69134C768B65}" srcOrd="0" destOrd="0" presId="urn:microsoft.com/office/officeart/2005/8/layout/hierarchy3"/>
    <dgm:cxn modelId="{2D213C82-793A-4A96-99BA-28784FA2E892}" srcId="{DA549BF7-3E94-4D71-96FA-0F8199DB6F55}" destId="{3F9A08BA-C7F7-4D11-9A18-06477096AA60}" srcOrd="3" destOrd="0" parTransId="{2AEB46DF-20FA-4F79-BEC5-0E3DD4980AB4}" sibTransId="{D4426EF2-491A-4F74-916D-4AEC271810B5}"/>
    <dgm:cxn modelId="{B675B5B6-926D-4272-A5A9-7880E3B8630E}" type="presParOf" srcId="{083823A1-2EB8-49FB-AE1E-A9C69E586E65}" destId="{3CC2B04D-BCCE-4B6C-955B-86DA549065F0}" srcOrd="0" destOrd="0" presId="urn:microsoft.com/office/officeart/2005/8/layout/hierarchy3"/>
    <dgm:cxn modelId="{8EC0E3C7-6778-4666-86AB-05300FF62781}" type="presParOf" srcId="{3CC2B04D-BCCE-4B6C-955B-86DA549065F0}" destId="{43D18050-D9BB-4E31-AA17-98671230EE16}" srcOrd="0" destOrd="0" presId="urn:microsoft.com/office/officeart/2005/8/layout/hierarchy3"/>
    <dgm:cxn modelId="{AD226C9F-E932-444E-A18E-FB45687D194B}" type="presParOf" srcId="{43D18050-D9BB-4E31-AA17-98671230EE16}" destId="{19854D4E-F15D-458F-BCC7-DCDD1C84B8BD}" srcOrd="0" destOrd="0" presId="urn:microsoft.com/office/officeart/2005/8/layout/hierarchy3"/>
    <dgm:cxn modelId="{31A850B9-502F-4B2C-8E04-25749C8DCD12}" type="presParOf" srcId="{43D18050-D9BB-4E31-AA17-98671230EE16}" destId="{A37B09BD-7ADD-4323-BC00-D36F7E8AA8EF}" srcOrd="1" destOrd="0" presId="urn:microsoft.com/office/officeart/2005/8/layout/hierarchy3"/>
    <dgm:cxn modelId="{E10105C8-C265-49AB-84B6-93D8351C1D5C}" type="presParOf" srcId="{3CC2B04D-BCCE-4B6C-955B-86DA549065F0}" destId="{DD99B2BE-0E28-42EC-959A-2D6EC6699C9A}" srcOrd="1" destOrd="0" presId="urn:microsoft.com/office/officeart/2005/8/layout/hierarchy3"/>
    <dgm:cxn modelId="{FF4B9979-6192-4397-8944-AA7C0FBF7320}" type="presParOf" srcId="{DD99B2BE-0E28-42EC-959A-2D6EC6699C9A}" destId="{5109EFD3-D7C6-487B-B79E-8A076E1C5AB7}" srcOrd="0" destOrd="0" presId="urn:microsoft.com/office/officeart/2005/8/layout/hierarchy3"/>
    <dgm:cxn modelId="{F6647A41-959C-43D2-9CB6-8224B77CA41B}" type="presParOf" srcId="{DD99B2BE-0E28-42EC-959A-2D6EC6699C9A}" destId="{7EF6B627-430E-4007-8AEB-D1F8C6480236}" srcOrd="1" destOrd="0" presId="urn:microsoft.com/office/officeart/2005/8/layout/hierarchy3"/>
    <dgm:cxn modelId="{DC343FD4-4017-4299-9496-C6D64C985062}" type="presParOf" srcId="{DD99B2BE-0E28-42EC-959A-2D6EC6699C9A}" destId="{156BAC95-21EF-45E1-9EA0-1057C3CA1D13}" srcOrd="2" destOrd="0" presId="urn:microsoft.com/office/officeart/2005/8/layout/hierarchy3"/>
    <dgm:cxn modelId="{21A9FDDA-2771-4E72-9C9F-F1CC2C651A08}" type="presParOf" srcId="{DD99B2BE-0E28-42EC-959A-2D6EC6699C9A}" destId="{2D9D897F-0719-4BE4-8EDB-401597791901}" srcOrd="3" destOrd="0" presId="urn:microsoft.com/office/officeart/2005/8/layout/hierarchy3"/>
    <dgm:cxn modelId="{E0A15B52-530F-4C9D-AB50-4E40CEF60118}" type="presParOf" srcId="{DD99B2BE-0E28-42EC-959A-2D6EC6699C9A}" destId="{D437391D-9200-440F-8A8B-1C54EA5BFBA3}" srcOrd="4" destOrd="0" presId="urn:microsoft.com/office/officeart/2005/8/layout/hierarchy3"/>
    <dgm:cxn modelId="{891953CE-B6CA-46F3-8C17-3B9133736416}" type="presParOf" srcId="{DD99B2BE-0E28-42EC-959A-2D6EC6699C9A}" destId="{BD17F51F-E4AA-4D56-9405-4458EC1C536B}" srcOrd="5" destOrd="0" presId="urn:microsoft.com/office/officeart/2005/8/layout/hierarchy3"/>
    <dgm:cxn modelId="{B6877EE6-2EBA-4646-9C6F-84BD7013D7F0}" type="presParOf" srcId="{DD99B2BE-0E28-42EC-959A-2D6EC6699C9A}" destId="{AF79B867-149D-49A2-939F-24EA438928D2}" srcOrd="6" destOrd="0" presId="urn:microsoft.com/office/officeart/2005/8/layout/hierarchy3"/>
    <dgm:cxn modelId="{8C7D394A-2C3D-448A-A95F-8ADEEC8E3D2C}" type="presParOf" srcId="{DD99B2BE-0E28-42EC-959A-2D6EC6699C9A}" destId="{E35B8B88-21D2-4B80-A0D6-84A51DEF2C76}" srcOrd="7" destOrd="0" presId="urn:microsoft.com/office/officeart/2005/8/layout/hierarchy3"/>
    <dgm:cxn modelId="{F76A6F82-B28B-45EC-97D2-02AF75B6408B}" type="presParOf" srcId="{083823A1-2EB8-49FB-AE1E-A9C69E586E65}" destId="{34CEA875-0752-4B8E-9D14-6502B9129B9B}" srcOrd="1" destOrd="0" presId="urn:microsoft.com/office/officeart/2005/8/layout/hierarchy3"/>
    <dgm:cxn modelId="{3904CF63-75B7-42BA-AB2B-A5AD71422237}" type="presParOf" srcId="{34CEA875-0752-4B8E-9D14-6502B9129B9B}" destId="{5B3C5F10-52A5-4A96-91B6-680FEDCCFB83}" srcOrd="0" destOrd="0" presId="urn:microsoft.com/office/officeart/2005/8/layout/hierarchy3"/>
    <dgm:cxn modelId="{4E91009E-B6FA-4289-8835-13F6DA5F7271}" type="presParOf" srcId="{5B3C5F10-52A5-4A96-91B6-680FEDCCFB83}" destId="{FBA5169A-FF3B-4934-B94E-591F38624D97}" srcOrd="0" destOrd="0" presId="urn:microsoft.com/office/officeart/2005/8/layout/hierarchy3"/>
    <dgm:cxn modelId="{707927AE-E834-413F-960C-4A757AC68B03}" type="presParOf" srcId="{5B3C5F10-52A5-4A96-91B6-680FEDCCFB83}" destId="{B0AACAA9-66CC-4E9E-9671-6CEA3C12161E}" srcOrd="1" destOrd="0" presId="urn:microsoft.com/office/officeart/2005/8/layout/hierarchy3"/>
    <dgm:cxn modelId="{A633EAB6-A2D9-4459-A7B4-0FEB77C2ABC7}" type="presParOf" srcId="{34CEA875-0752-4B8E-9D14-6502B9129B9B}" destId="{4D34BE5D-7B15-43E3-B136-58639F1EBC50}" srcOrd="1" destOrd="0" presId="urn:microsoft.com/office/officeart/2005/8/layout/hierarchy3"/>
    <dgm:cxn modelId="{45F47B01-B0FB-4FF7-86C1-BD260D208FF2}" type="presParOf" srcId="{4D34BE5D-7B15-43E3-B136-58639F1EBC50}" destId="{F976792D-A3A2-403A-9662-4A06D4986545}" srcOrd="0" destOrd="0" presId="urn:microsoft.com/office/officeart/2005/8/layout/hierarchy3"/>
    <dgm:cxn modelId="{EF460298-1D96-4313-B9DB-F26E704965F5}" type="presParOf" srcId="{4D34BE5D-7B15-43E3-B136-58639F1EBC50}" destId="{6C4E9302-66B3-4634-84EB-D25B1C9861A7}" srcOrd="1" destOrd="0" presId="urn:microsoft.com/office/officeart/2005/8/layout/hierarchy3"/>
    <dgm:cxn modelId="{5D6830F4-5B56-4921-96C7-EA0C122B8747}" type="presParOf" srcId="{4D34BE5D-7B15-43E3-B136-58639F1EBC50}" destId="{7CA47F74-E09B-4A9A-88A4-724A1F1F642D}" srcOrd="2" destOrd="0" presId="urn:microsoft.com/office/officeart/2005/8/layout/hierarchy3"/>
    <dgm:cxn modelId="{C6096190-CE7B-44AE-A02E-A827E6FEC485}" type="presParOf" srcId="{4D34BE5D-7B15-43E3-B136-58639F1EBC50}" destId="{AA387E45-F310-46F3-83AE-33DA56653A69}" srcOrd="3" destOrd="0" presId="urn:microsoft.com/office/officeart/2005/8/layout/hierarchy3"/>
    <dgm:cxn modelId="{FC764C7B-4606-42D7-80B5-A20676E5F79E}" type="presParOf" srcId="{4D34BE5D-7B15-43E3-B136-58639F1EBC50}" destId="{B0905792-433A-465C-84B6-4394AAE2ED45}" srcOrd="4" destOrd="0" presId="urn:microsoft.com/office/officeart/2005/8/layout/hierarchy3"/>
    <dgm:cxn modelId="{BB33F113-F632-4395-805D-ECC725F0784F}" type="presParOf" srcId="{4D34BE5D-7B15-43E3-B136-58639F1EBC50}" destId="{40B7EEA0-627B-49AE-B604-B578739723D0}" srcOrd="5" destOrd="0" presId="urn:microsoft.com/office/officeart/2005/8/layout/hierarchy3"/>
    <dgm:cxn modelId="{E3CE8ABA-5E8C-4F10-BF23-9C0797881DC8}" type="presParOf" srcId="{4D34BE5D-7B15-43E3-B136-58639F1EBC50}" destId="{AE160250-D5BC-49C4-8992-1AD3ECA617CA}" srcOrd="6" destOrd="0" presId="urn:microsoft.com/office/officeart/2005/8/layout/hierarchy3"/>
    <dgm:cxn modelId="{4A0DBC1B-2132-4310-A086-9F27CAC8BF42}" type="presParOf" srcId="{4D34BE5D-7B15-43E3-B136-58639F1EBC50}" destId="{85841CFE-8821-495C-A98A-865F79380CA1}" srcOrd="7" destOrd="0" presId="urn:microsoft.com/office/officeart/2005/8/layout/hierarchy3"/>
    <dgm:cxn modelId="{10C44728-B28C-4D2E-A0B5-C58527CA2A7B}" type="presParOf" srcId="{083823A1-2EB8-49FB-AE1E-A9C69E586E65}" destId="{DCE75932-D175-41D0-9453-D102CBEAE5E4}" srcOrd="2" destOrd="0" presId="urn:microsoft.com/office/officeart/2005/8/layout/hierarchy3"/>
    <dgm:cxn modelId="{C85C8553-5A34-4ADB-8C6C-E6B42C8732F1}" type="presParOf" srcId="{DCE75932-D175-41D0-9453-D102CBEAE5E4}" destId="{88A794B6-FFA0-4344-AC73-89C0BABB7B82}" srcOrd="0" destOrd="0" presId="urn:microsoft.com/office/officeart/2005/8/layout/hierarchy3"/>
    <dgm:cxn modelId="{8A4673EB-9223-43A8-8E48-4BB8C96F5F89}" type="presParOf" srcId="{88A794B6-FFA0-4344-AC73-89C0BABB7B82}" destId="{8FE3C8E3-6028-4C1F-ACC4-6E4EEB05699B}" srcOrd="0" destOrd="0" presId="urn:microsoft.com/office/officeart/2005/8/layout/hierarchy3"/>
    <dgm:cxn modelId="{73D0949A-86B5-4943-8B61-47B70A22C14F}" type="presParOf" srcId="{88A794B6-FFA0-4344-AC73-89C0BABB7B82}" destId="{49DE26DC-2502-4CD0-9FE8-A9D1380AAA7C}" srcOrd="1" destOrd="0" presId="urn:microsoft.com/office/officeart/2005/8/layout/hierarchy3"/>
    <dgm:cxn modelId="{47B7CE6C-9886-4FF2-9DF3-250B5100606C}" type="presParOf" srcId="{DCE75932-D175-41D0-9453-D102CBEAE5E4}" destId="{FB5D64F9-C1F7-4E8B-8BB9-3BF08CB1041A}" srcOrd="1" destOrd="0" presId="urn:microsoft.com/office/officeart/2005/8/layout/hierarchy3"/>
    <dgm:cxn modelId="{0D61007C-C71F-4E8C-B92E-E757C9336445}" type="presParOf" srcId="{FB5D64F9-C1F7-4E8B-8BB9-3BF08CB1041A}" destId="{A69BCDE2-8356-42FA-BF9D-CCF2BE12458A}" srcOrd="0" destOrd="0" presId="urn:microsoft.com/office/officeart/2005/8/layout/hierarchy3"/>
    <dgm:cxn modelId="{F7B06F93-D5D9-4C50-A380-77E92B369CF0}" type="presParOf" srcId="{FB5D64F9-C1F7-4E8B-8BB9-3BF08CB1041A}" destId="{DFF8ACAB-CC33-4CE7-A81D-F4DD6F7EC706}" srcOrd="1" destOrd="0" presId="urn:microsoft.com/office/officeart/2005/8/layout/hierarchy3"/>
    <dgm:cxn modelId="{0676DBE7-6F5D-4E46-80DA-15A4BD8A4454}" type="presParOf" srcId="{FB5D64F9-C1F7-4E8B-8BB9-3BF08CB1041A}" destId="{B6C68C85-FCA0-4B24-9272-6FFC6D0D48D4}" srcOrd="2" destOrd="0" presId="urn:microsoft.com/office/officeart/2005/8/layout/hierarchy3"/>
    <dgm:cxn modelId="{61778FD7-2175-4F5C-BCF0-4A1F135591C0}" type="presParOf" srcId="{FB5D64F9-C1F7-4E8B-8BB9-3BF08CB1041A}" destId="{333EA539-B655-43A2-B66A-69134C768B65}" srcOrd="3" destOrd="0" presId="urn:microsoft.com/office/officeart/2005/8/layout/hierarchy3"/>
    <dgm:cxn modelId="{66D8CEC5-2765-428A-B5E6-DEBF031069E2}" type="presParOf" srcId="{FB5D64F9-C1F7-4E8B-8BB9-3BF08CB1041A}" destId="{5B18BB16-CCDD-4A65-A95B-8750EE5031F3}" srcOrd="4" destOrd="0" presId="urn:microsoft.com/office/officeart/2005/8/layout/hierarchy3"/>
    <dgm:cxn modelId="{887CC7A4-4BBE-4B6D-A6F5-234DB2CC9A5F}" type="presParOf" srcId="{FB5D64F9-C1F7-4E8B-8BB9-3BF08CB1041A}" destId="{55C9E2EF-7BEF-463B-95CD-A16E47CD53F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12F60-E5B9-415C-81EB-0BEF7CFD2948}" type="doc">
      <dgm:prSet loTypeId="urn:microsoft.com/office/officeart/2005/8/layout/hierarchy3" loCatId="hierarchy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943DFE16-1611-4C9D-84DA-8753BD2EFCCD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ПРОДУКТ:</a:t>
          </a:r>
        </a:p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«ЛАЙТ – гарантия»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DB874A5E-C90F-4619-B9D3-05BB8B4A36AB}" type="parTrans" cxnId="{6E689FE1-8C87-4D15-AD93-72D3A931CF29}">
      <dgm:prSet/>
      <dgm:spPr/>
      <dgm:t>
        <a:bodyPr/>
        <a:lstStyle/>
        <a:p>
          <a:endParaRPr lang="ru-RU"/>
        </a:p>
      </dgm:t>
    </dgm:pt>
    <dgm:pt modelId="{852C106D-C858-498B-84C9-B53DA98EDB43}" type="sibTrans" cxnId="{6E689FE1-8C87-4D15-AD93-72D3A931CF29}">
      <dgm:prSet/>
      <dgm:spPr/>
      <dgm:t>
        <a:bodyPr/>
        <a:lstStyle/>
        <a:p>
          <a:endParaRPr lang="ru-RU"/>
        </a:p>
      </dgm:t>
    </dgm:pt>
    <dgm:pt modelId="{71FD65DE-C841-40A1-992A-B9A08BB92BFF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обеспечение участия в тендере/ закупке по</a:t>
          </a:r>
        </a:p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ФЗ №44-ФЗ, №223-ФЗ</a:t>
          </a:r>
        </a:p>
      </dgm:t>
    </dgm:pt>
    <dgm:pt modelId="{6C4767DE-2851-4C18-8A0D-009CE28676F1}" type="parTrans" cxnId="{C4B403EC-B787-41DF-8478-3288A34874BC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7DB3B62-1FA8-4A9E-A925-C635EFD90E53}" type="sibTrans" cxnId="{C4B403EC-B787-41DF-8478-3288A34874BC}">
      <dgm:prSet/>
      <dgm:spPr/>
      <dgm:t>
        <a:bodyPr/>
        <a:lstStyle/>
        <a:p>
          <a:endParaRPr lang="ru-RU"/>
        </a:p>
      </dgm:t>
    </dgm:pt>
    <dgm:pt modelId="{AE806832-DE74-4F64-9645-CB3016E8D619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ПРОДУКТ: </a:t>
          </a:r>
        </a:p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«ЭКСПРЕСС – гарантия»</a:t>
          </a:r>
        </a:p>
      </dgm:t>
    </dgm:pt>
    <dgm:pt modelId="{ED46E607-7D3B-4BB8-BB3D-5926F3A05DA2}" type="parTrans" cxnId="{6433C93B-A707-4091-9B17-F477FE66B52C}">
      <dgm:prSet/>
      <dgm:spPr/>
      <dgm:t>
        <a:bodyPr/>
        <a:lstStyle/>
        <a:p>
          <a:endParaRPr lang="ru-RU"/>
        </a:p>
      </dgm:t>
    </dgm:pt>
    <dgm:pt modelId="{C255F739-54E9-414A-87F6-55B57DCA139E}" type="sibTrans" cxnId="{6433C93B-A707-4091-9B17-F477FE66B52C}">
      <dgm:prSet/>
      <dgm:spPr/>
      <dgm:t>
        <a:bodyPr/>
        <a:lstStyle/>
        <a:p>
          <a:endParaRPr lang="ru-RU"/>
        </a:p>
      </dgm:t>
    </dgm:pt>
    <dgm:pt modelId="{F13A0BE5-7CA7-423D-86DC-07F78107451B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gm:spPr>
      <dgm:t>
        <a:bodyPr/>
        <a:lstStyle/>
        <a:p>
          <a:r>
            <a:rPr lang="ru-RU" b="1" strike="noStrik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залог </a:t>
          </a:r>
          <a:r>
            <a:rPr lang="ru-RU" b="1" strike="noStrik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не менее 30% </a:t>
          </a:r>
          <a:r>
            <a:rPr lang="ru-RU" b="1" strike="noStrik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от суммы банковской гарантии;</a:t>
          </a:r>
          <a:endParaRPr lang="ru-RU" strike="noStrik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743DE-0067-44BC-BC52-75DF0AD65F47}" type="parTrans" cxnId="{5717B15B-9689-4A2B-8E2F-AAA53EA44D4C}">
      <dgm:prSet/>
      <dgm:spPr/>
      <dgm:t>
        <a:bodyPr/>
        <a:lstStyle/>
        <a:p>
          <a:endParaRPr lang="ru-RU"/>
        </a:p>
      </dgm:t>
    </dgm:pt>
    <dgm:pt modelId="{58C834FF-3367-4AD4-B19C-E7FD8A91DF66}" type="sibTrans" cxnId="{5717B15B-9689-4A2B-8E2F-AAA53EA44D4C}">
      <dgm:prSet/>
      <dgm:spPr/>
      <dgm:t>
        <a:bodyPr/>
        <a:lstStyle/>
        <a:p>
          <a:endParaRPr lang="ru-RU"/>
        </a:p>
      </dgm:t>
    </dgm:pt>
    <dgm:pt modelId="{50FF3A73-7E4F-4DC6-90E0-7CA9DE11C4EA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gm:spPr>
      <dgm:t>
        <a:bodyPr/>
        <a:lstStyle/>
        <a:p>
          <a:r>
            <a:rPr lang="ru-RU" sz="1400" b="1" dirty="0" smtClean="0">
              <a:solidFill>
                <a:srgbClr val="3111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макс. сумма поручительства </a:t>
          </a:r>
          <a:r>
            <a:rPr lang="ru-RU" sz="1400" b="1" dirty="0" smtClean="0">
              <a:solidFill>
                <a:srgbClr val="3111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до 50 млн. руб.</a:t>
          </a:r>
          <a:endParaRPr lang="ru-RU" sz="1400" dirty="0">
            <a:solidFill>
              <a:srgbClr val="31118D"/>
            </a:solidFill>
          </a:endParaRPr>
        </a:p>
      </dgm:t>
    </dgm:pt>
    <dgm:pt modelId="{D887ED3D-1854-4D40-A475-55F5DB037B52}" type="parTrans" cxnId="{C331F4EB-8FF1-44A6-AB76-BFF4102C2FE8}">
      <dgm:prSet/>
      <dgm:spPr/>
      <dgm:t>
        <a:bodyPr/>
        <a:lstStyle/>
        <a:p>
          <a:endParaRPr lang="ru-RU"/>
        </a:p>
      </dgm:t>
    </dgm:pt>
    <dgm:pt modelId="{7D63C94B-B73A-4A5B-897D-F4F904A2862B}" type="sibTrans" cxnId="{C331F4EB-8FF1-44A6-AB76-BFF4102C2FE8}">
      <dgm:prSet/>
      <dgm:spPr/>
      <dgm:t>
        <a:bodyPr/>
        <a:lstStyle/>
        <a:p>
          <a:endParaRPr lang="ru-RU"/>
        </a:p>
      </dgm:t>
    </dgm:pt>
    <dgm:pt modelId="{640771FE-8449-4A4A-A6AB-C3BCF2EB6E70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ПРОДУКТ: 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«СТАНДАРТ – гарантия»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FDBA0-9728-4318-B715-E6643AFDEEB5}" type="parTrans" cxnId="{3525DC9A-2913-4896-92BD-2D327F1A1E69}">
      <dgm:prSet/>
      <dgm:spPr/>
      <dgm:t>
        <a:bodyPr/>
        <a:lstStyle/>
        <a:p>
          <a:endParaRPr lang="ru-RU"/>
        </a:p>
      </dgm:t>
    </dgm:pt>
    <dgm:pt modelId="{4EB9F801-4E11-4E5B-A277-9BCCEE118673}" type="sibTrans" cxnId="{3525DC9A-2913-4896-92BD-2D327F1A1E69}">
      <dgm:prSet/>
      <dgm:spPr/>
      <dgm:t>
        <a:bodyPr/>
        <a:lstStyle/>
        <a:p>
          <a:endParaRPr lang="ru-RU"/>
        </a:p>
      </dgm:t>
    </dgm:pt>
    <dgm:pt modelId="{5683102C-5EB1-4C73-8131-ED4CE71E6330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gm:spPr>
      <dgm:t>
        <a:bodyPr/>
        <a:lstStyle/>
        <a:p>
          <a:r>
            <a:rPr lang="ru-RU" b="1" strike="noStrik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залог не менее</a:t>
          </a:r>
          <a:r>
            <a:rPr lang="ru-RU" b="1" strike="noStrik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 30% </a:t>
          </a:r>
          <a:r>
            <a:rPr lang="ru-RU" b="1" strike="noStrik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от суммы банковской гарантии;</a:t>
          </a:r>
          <a:endParaRPr lang="ru-RU" dirty="0"/>
        </a:p>
      </dgm:t>
    </dgm:pt>
    <dgm:pt modelId="{EF88E75F-D3D3-4920-9E6F-B1016D218B0C}" type="parTrans" cxnId="{0988CB04-29D0-4D79-AE35-494ED863D93E}">
      <dgm:prSet/>
      <dgm:spPr/>
      <dgm:t>
        <a:bodyPr/>
        <a:lstStyle/>
        <a:p>
          <a:endParaRPr lang="ru-RU"/>
        </a:p>
      </dgm:t>
    </dgm:pt>
    <dgm:pt modelId="{050C58C4-3AAE-4E61-8A90-CAD3325D0FED}" type="sibTrans" cxnId="{0988CB04-29D0-4D79-AE35-494ED863D93E}">
      <dgm:prSet/>
      <dgm:spPr/>
      <dgm:t>
        <a:bodyPr/>
        <a:lstStyle/>
        <a:p>
          <a:endParaRPr lang="ru-RU"/>
        </a:p>
      </dgm:t>
    </dgm:pt>
    <dgm:pt modelId="{FA729E8D-BCCC-47B6-A3D5-5BA3F07F9A30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gm:spPr>
      <dgm:t>
        <a:bodyPr/>
        <a:lstStyle/>
        <a:p>
          <a:r>
            <a:rPr lang="ru-RU" sz="1400" b="1" dirty="0" smtClean="0">
              <a:solidFill>
                <a:srgbClr val="3111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поручительство </a:t>
          </a:r>
        </a:p>
        <a:p>
          <a:r>
            <a:rPr lang="ru-RU" sz="1400" b="1" dirty="0" smtClean="0">
              <a:solidFill>
                <a:srgbClr val="3111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до макс. размера лимита</a:t>
          </a:r>
          <a:endParaRPr lang="ru-RU" sz="1400" dirty="0">
            <a:solidFill>
              <a:srgbClr val="31118D"/>
            </a:solidFill>
          </a:endParaRPr>
        </a:p>
      </dgm:t>
    </dgm:pt>
    <dgm:pt modelId="{A57F4A40-8A33-4FF1-9802-B8E75197F142}" type="parTrans" cxnId="{8AB7050C-DF5E-459F-8DB6-8E6A19030B03}">
      <dgm:prSet/>
      <dgm:spPr/>
      <dgm:t>
        <a:bodyPr/>
        <a:lstStyle/>
        <a:p>
          <a:endParaRPr lang="ru-RU"/>
        </a:p>
      </dgm:t>
    </dgm:pt>
    <dgm:pt modelId="{97B59844-5D35-482E-94D2-009AC70D48C9}" type="sibTrans" cxnId="{8AB7050C-DF5E-459F-8DB6-8E6A19030B03}">
      <dgm:prSet/>
      <dgm:spPr/>
      <dgm:t>
        <a:bodyPr/>
        <a:lstStyle/>
        <a:p>
          <a:endParaRPr lang="ru-RU"/>
        </a:p>
      </dgm:t>
    </dgm:pt>
    <dgm:pt modelId="{1D73F1F3-71B1-4E5E-84DF-F9E176B01E51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сокращенный пакет</a:t>
          </a:r>
          <a:endParaRPr lang="ru-RU" dirty="0"/>
        </a:p>
      </dgm:t>
    </dgm:pt>
    <dgm:pt modelId="{50372857-C4EC-4D8D-8460-21DA72CD8849}" type="parTrans" cxnId="{D8B914F2-2577-4049-83DC-760877C7854D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91618BA-7296-4DDB-AAD5-B2C562BFE57F}" type="sibTrans" cxnId="{D8B914F2-2577-4049-83DC-760877C7854D}">
      <dgm:prSet/>
      <dgm:spPr/>
      <dgm:t>
        <a:bodyPr/>
        <a:lstStyle/>
        <a:p>
          <a:endParaRPr lang="ru-RU"/>
        </a:p>
      </dgm:t>
    </dgm:pt>
    <dgm:pt modelId="{1A4C3928-760D-43E9-91B0-810FE454280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без залога (поручительство)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7752BC5-C143-42D8-B6C1-D66AAC473F22}" type="parTrans" cxnId="{34AAE9DE-3910-467E-ADB4-6434B287418F}">
      <dgm:prSet/>
      <dgm:spPr/>
      <dgm:t>
        <a:bodyPr/>
        <a:lstStyle/>
        <a:p>
          <a:endParaRPr lang="ru-RU"/>
        </a:p>
      </dgm:t>
    </dgm:pt>
    <dgm:pt modelId="{A41F1334-3E2A-49B8-ADFC-7DDCD3A5D043}" type="sibTrans" cxnId="{34AAE9DE-3910-467E-ADB4-6434B287418F}">
      <dgm:prSet/>
      <dgm:spPr/>
      <dgm:t>
        <a:bodyPr/>
        <a:lstStyle/>
        <a:p>
          <a:endParaRPr lang="ru-RU"/>
        </a:p>
      </dgm:t>
    </dgm:pt>
    <dgm:pt modelId="{8EABDE68-BAE4-4BA8-9F48-2895188959B2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gm:spPr>
      <dgm:t>
        <a:bodyPr/>
        <a:lstStyle/>
        <a:p>
          <a:r>
            <a:rPr lang="ru-RU" sz="1400" b="1" dirty="0" smtClea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макс. сумма поручительства </a:t>
          </a:r>
          <a:r>
            <a:rPr lang="ru-RU" sz="1400" b="1" dirty="0" smtClea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до 30 млн. руб.</a:t>
          </a:r>
        </a:p>
      </dgm:t>
    </dgm:pt>
    <dgm:pt modelId="{DDDC53C6-B694-4A2F-B754-FF46FEAEE791}" type="parTrans" cxnId="{5017A96C-7105-4664-A7D6-A16075B16BE1}">
      <dgm:prSet/>
      <dgm:spPr/>
      <dgm:t>
        <a:bodyPr/>
        <a:lstStyle/>
        <a:p>
          <a:endParaRPr lang="ru-RU"/>
        </a:p>
      </dgm:t>
    </dgm:pt>
    <dgm:pt modelId="{777BEC3F-EE19-43D6-BA67-A833BE159E5E}" type="sibTrans" cxnId="{5017A96C-7105-4664-A7D6-A16075B16BE1}">
      <dgm:prSet/>
      <dgm:spPr/>
      <dgm:t>
        <a:bodyPr/>
        <a:lstStyle/>
        <a:p>
          <a:endParaRPr lang="ru-RU"/>
        </a:p>
      </dgm:t>
    </dgm:pt>
    <dgm:pt modelId="{8E33E422-4264-41BE-80DA-AF8515AF3D4C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Обеспечение: участия в тендере/ закупке, возврата аванса, исполнения контракта / договора по </a:t>
          </a:r>
        </a:p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ФЗ №44-ФЗ, №223-ФЗ</a:t>
          </a:r>
          <a:endParaRPr lang="ru-RU" dirty="0"/>
        </a:p>
      </dgm:t>
    </dgm:pt>
    <dgm:pt modelId="{5A212F52-A219-4731-A572-4E61B47D2AF2}" type="parTrans" cxnId="{FDB6740F-4B8F-469A-9653-E6550BB6A1ED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CAE051A-85D5-4BE4-BC7A-F413D92B5D15}" type="sibTrans" cxnId="{FDB6740F-4B8F-469A-9653-E6550BB6A1ED}">
      <dgm:prSet/>
      <dgm:spPr/>
      <dgm:t>
        <a:bodyPr/>
        <a:lstStyle/>
        <a:p>
          <a:endParaRPr lang="ru-RU"/>
        </a:p>
      </dgm:t>
    </dgm:pt>
    <dgm:pt modelId="{3D136A90-09DF-4A4C-9C8C-6890C8940054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сокращенный пакет</a:t>
          </a:r>
          <a:endParaRPr lang="ru-RU" dirty="0"/>
        </a:p>
      </dgm:t>
    </dgm:pt>
    <dgm:pt modelId="{36E3785E-98A4-4F3D-BBB4-6435376A7A26}" type="parTrans" cxnId="{1C26E98B-8E1F-4D5B-A4A1-724E8BC88372}">
      <dgm:prSet/>
      <dgm:spPr/>
      <dgm:t>
        <a:bodyPr/>
        <a:lstStyle/>
        <a:p>
          <a:endParaRPr lang="ru-RU"/>
        </a:p>
      </dgm:t>
    </dgm:pt>
    <dgm:pt modelId="{9C4C1431-FC81-45B9-9A23-F738D0442EB8}" type="sibTrans" cxnId="{1C26E98B-8E1F-4D5B-A4A1-724E8BC88372}">
      <dgm:prSet/>
      <dgm:spPr/>
      <dgm:t>
        <a:bodyPr/>
        <a:lstStyle/>
        <a:p>
          <a:endParaRPr lang="ru-RU"/>
        </a:p>
      </dgm:t>
    </dgm:pt>
    <dgm:pt modelId="{AE36395C-F4F3-496B-BE9B-8B5D625DD75C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Обеспечение: участия в тендере/ закупке, возврата аванса, исполнение контракта по ФЗ №44-ФЗ, №223-ФЗ и </a:t>
          </a: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иные цели</a:t>
          </a:r>
          <a:endParaRPr lang="ru-RU" dirty="0">
            <a:latin typeface="Arial Black" pitchFamily="34" charset="0"/>
          </a:endParaRPr>
        </a:p>
      </dgm:t>
    </dgm:pt>
    <dgm:pt modelId="{DF6FA6ED-584C-4362-84C4-93C502BE311C}" type="parTrans" cxnId="{5394660B-984A-4021-97FC-8CB4185D4B7D}">
      <dgm:prSet/>
      <dgm:spPr/>
      <dgm:t>
        <a:bodyPr/>
        <a:lstStyle/>
        <a:p>
          <a:endParaRPr lang="ru-RU"/>
        </a:p>
      </dgm:t>
    </dgm:pt>
    <dgm:pt modelId="{D589E9F3-7716-4E77-90E6-546858E48AA0}" type="sibTrans" cxnId="{5394660B-984A-4021-97FC-8CB4185D4B7D}">
      <dgm:prSet/>
      <dgm:spPr/>
      <dgm:t>
        <a:bodyPr/>
        <a:lstStyle/>
        <a:p>
          <a:endParaRPr lang="ru-RU"/>
        </a:p>
      </dgm:t>
    </dgm:pt>
    <dgm:pt modelId="{5803F27D-3F56-4FED-B91B-F9110E9D5D8C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полный пакет</a:t>
          </a:r>
          <a:endParaRPr lang="ru-RU" dirty="0"/>
        </a:p>
      </dgm:t>
    </dgm:pt>
    <dgm:pt modelId="{C7FB3017-D0E9-47ED-92BF-7285C20BF12E}" type="parTrans" cxnId="{E186E658-431F-47CC-BCC9-74592AEDA065}">
      <dgm:prSet/>
      <dgm:spPr/>
      <dgm:t>
        <a:bodyPr/>
        <a:lstStyle/>
        <a:p>
          <a:endParaRPr lang="ru-RU"/>
        </a:p>
      </dgm:t>
    </dgm:pt>
    <dgm:pt modelId="{AC4866ED-0F53-4FCD-AF51-D38D21BBF237}" type="sibTrans" cxnId="{E186E658-431F-47CC-BCC9-74592AEDA065}">
      <dgm:prSet/>
      <dgm:spPr/>
      <dgm:t>
        <a:bodyPr/>
        <a:lstStyle/>
        <a:p>
          <a:endParaRPr lang="ru-RU"/>
        </a:p>
      </dgm:t>
    </dgm:pt>
    <dgm:pt modelId="{D968A790-6723-481D-A499-10579F4E8E2B}" type="pres">
      <dgm:prSet presAssocID="{53012F60-E5B9-415C-81EB-0BEF7CFD294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6DA8EAC-3E0C-4B7E-8EF3-C2A0F12C8E75}" type="pres">
      <dgm:prSet presAssocID="{943DFE16-1611-4C9D-84DA-8753BD2EFCCD}" presName="root" presStyleCnt="0"/>
      <dgm:spPr/>
    </dgm:pt>
    <dgm:pt modelId="{5D28342B-D069-4D22-919D-E4ACE4566307}" type="pres">
      <dgm:prSet presAssocID="{943DFE16-1611-4C9D-84DA-8753BD2EFCCD}" presName="rootComposite" presStyleCnt="0"/>
      <dgm:spPr/>
    </dgm:pt>
    <dgm:pt modelId="{A5EB9D13-7FCF-4786-92E9-BFC810723844}" type="pres">
      <dgm:prSet presAssocID="{943DFE16-1611-4C9D-84DA-8753BD2EFCCD}" presName="rootText" presStyleLbl="node1" presStyleIdx="0" presStyleCnt="3"/>
      <dgm:spPr/>
      <dgm:t>
        <a:bodyPr/>
        <a:lstStyle/>
        <a:p>
          <a:endParaRPr lang="ru-RU"/>
        </a:p>
      </dgm:t>
    </dgm:pt>
    <dgm:pt modelId="{075C2D86-7B56-4750-A82B-9879ED355957}" type="pres">
      <dgm:prSet presAssocID="{943DFE16-1611-4C9D-84DA-8753BD2EFCCD}" presName="rootConnector" presStyleLbl="node1" presStyleIdx="0" presStyleCnt="3"/>
      <dgm:spPr/>
      <dgm:t>
        <a:bodyPr/>
        <a:lstStyle/>
        <a:p>
          <a:endParaRPr lang="ru-RU"/>
        </a:p>
      </dgm:t>
    </dgm:pt>
    <dgm:pt modelId="{554317C5-914D-4082-AAA1-FEF2214C8D75}" type="pres">
      <dgm:prSet presAssocID="{943DFE16-1611-4C9D-84DA-8753BD2EFCCD}" presName="childShape" presStyleCnt="0"/>
      <dgm:spPr/>
    </dgm:pt>
    <dgm:pt modelId="{B24FAB64-E171-4FF6-AB93-DCFEBB0CE76F}" type="pres">
      <dgm:prSet presAssocID="{D7752BC5-C143-42D8-B6C1-D66AAC473F22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BEB07C12-D466-40A7-A78E-A4C6D96AB8CA}" type="pres">
      <dgm:prSet presAssocID="{1A4C3928-760D-43E9-91B0-810FE454280F}" presName="childText" presStyleLbl="bgAcc1" presStyleIdx="0" presStyleCnt="12" custScaleY="52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EF112-4476-4DC0-9B50-0CF161798B52}" type="pres">
      <dgm:prSet presAssocID="{DDDC53C6-B694-4A2F-B754-FF46FEAEE791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2E78FF93-927B-4DFF-8F02-2C38287162F1}" type="pres">
      <dgm:prSet presAssocID="{8EABDE68-BAE4-4BA8-9F48-2895188959B2}" presName="childText" presStyleLbl="bgAcc1" presStyleIdx="1" presStyleCnt="12" custScaleY="68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1A359-B47C-428E-A7BF-9D16CE637A22}" type="pres">
      <dgm:prSet presAssocID="{6C4767DE-2851-4C18-8A0D-009CE28676F1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167BF861-CBCF-4F16-A0CF-76C546E3C304}" type="pres">
      <dgm:prSet presAssocID="{71FD65DE-C841-40A1-992A-B9A08BB92BFF}" presName="childText" presStyleLbl="bgAcc1" presStyleIdx="2" presStyleCnt="12" custScaleY="76684" custLinFactNeighborX="812" custLinFactNeighborY="1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CDCB1-6705-4FD2-9715-E12BC88E1904}" type="pres">
      <dgm:prSet presAssocID="{50372857-C4EC-4D8D-8460-21DA72CD8849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35588891-99EC-498D-A5BC-341AE447B569}" type="pres">
      <dgm:prSet presAssocID="{1D73F1F3-71B1-4E5E-84DF-F9E176B01E51}" presName="childText" presStyleLbl="bgAcc1" presStyleIdx="3" presStyleCnt="12" custScaleY="38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B1278-3499-4113-81EF-3B7F5F7224B0}" type="pres">
      <dgm:prSet presAssocID="{AE806832-DE74-4F64-9645-CB3016E8D619}" presName="root" presStyleCnt="0"/>
      <dgm:spPr/>
    </dgm:pt>
    <dgm:pt modelId="{F6C44713-0C5B-41A8-85DD-D999BE4ED1F4}" type="pres">
      <dgm:prSet presAssocID="{AE806832-DE74-4F64-9645-CB3016E8D619}" presName="rootComposite" presStyleCnt="0"/>
      <dgm:spPr/>
    </dgm:pt>
    <dgm:pt modelId="{3CD1CC83-C2CC-4907-8F2F-B780366FE42E}" type="pres">
      <dgm:prSet presAssocID="{AE806832-DE74-4F64-9645-CB3016E8D619}" presName="rootText" presStyleLbl="node1" presStyleIdx="1" presStyleCnt="3" custLinFactNeighborX="3189" custLinFactNeighborY="2313"/>
      <dgm:spPr/>
      <dgm:t>
        <a:bodyPr/>
        <a:lstStyle/>
        <a:p>
          <a:endParaRPr lang="ru-RU"/>
        </a:p>
      </dgm:t>
    </dgm:pt>
    <dgm:pt modelId="{C427CDBB-B8BF-400A-A21D-4791742ECD70}" type="pres">
      <dgm:prSet presAssocID="{AE806832-DE74-4F64-9645-CB3016E8D619}" presName="rootConnector" presStyleLbl="node1" presStyleIdx="1" presStyleCnt="3"/>
      <dgm:spPr/>
      <dgm:t>
        <a:bodyPr/>
        <a:lstStyle/>
        <a:p>
          <a:endParaRPr lang="ru-RU"/>
        </a:p>
      </dgm:t>
    </dgm:pt>
    <dgm:pt modelId="{1D9F3661-8AE4-46B8-934F-038A922BC2B7}" type="pres">
      <dgm:prSet presAssocID="{AE806832-DE74-4F64-9645-CB3016E8D619}" presName="childShape" presStyleCnt="0"/>
      <dgm:spPr/>
    </dgm:pt>
    <dgm:pt modelId="{F9E5B155-F18D-46CD-84EB-5302A9A81DA9}" type="pres">
      <dgm:prSet presAssocID="{60D743DE-0067-44BC-BC52-75DF0AD65F47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00FD1CEC-89C3-4824-869C-A04C699C8717}" type="pres">
      <dgm:prSet presAssocID="{F13A0BE5-7CA7-423D-86DC-07F78107451B}" presName="childText" presStyleLbl="bgAcc1" presStyleIdx="4" presStyleCnt="12" custScaleY="58599" custLinFactNeighborX="-370" custLinFactNeighborY="2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1780D-FBC1-46D7-A1C1-FF03207821D8}" type="pres">
      <dgm:prSet presAssocID="{D887ED3D-1854-4D40-A475-55F5DB037B52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A3DCD492-42D2-4E91-8992-431147E4B2E6}" type="pres">
      <dgm:prSet presAssocID="{50FF3A73-7E4F-4DC6-90E0-7CA9DE11C4EA}" presName="childText" presStyleLbl="bgAcc1" presStyleIdx="5" presStyleCnt="12" custScaleY="63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0D587-6740-4B8B-9563-921EC3ED6E69}" type="pres">
      <dgm:prSet presAssocID="{5A212F52-A219-4731-A572-4E61B47D2AF2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23FF9606-5B9F-417E-AA31-856AE71DCC07}" type="pres">
      <dgm:prSet presAssocID="{8E33E422-4264-41BE-80DA-AF8515AF3D4C}" presName="childText" presStyleLbl="bgAcc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A55B7-07BF-4E7F-9117-1FA32B7C27BC}" type="pres">
      <dgm:prSet presAssocID="{36E3785E-98A4-4F3D-BBB4-6435376A7A26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F22FCD56-9107-4DB1-A22C-F9F1A1AF56CA}" type="pres">
      <dgm:prSet presAssocID="{3D136A90-09DF-4A4C-9C8C-6890C8940054}" presName="childText" presStyleLbl="bgAcc1" presStyleIdx="7" presStyleCnt="12" custScaleY="41183" custLinFactNeighborX="633" custLinFactNeighborY="-12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84E47-B750-4D99-8B3E-160506B2AD04}" type="pres">
      <dgm:prSet presAssocID="{640771FE-8449-4A4A-A6AB-C3BCF2EB6E70}" presName="root" presStyleCnt="0"/>
      <dgm:spPr/>
    </dgm:pt>
    <dgm:pt modelId="{A529EE7C-5EF5-479D-AD2F-E2E643392EBB}" type="pres">
      <dgm:prSet presAssocID="{640771FE-8449-4A4A-A6AB-C3BCF2EB6E70}" presName="rootComposite" presStyleCnt="0"/>
      <dgm:spPr/>
    </dgm:pt>
    <dgm:pt modelId="{90861868-C644-4B41-B3F6-3E16762D2E70}" type="pres">
      <dgm:prSet presAssocID="{640771FE-8449-4A4A-A6AB-C3BCF2EB6E70}" presName="rootText" presStyleLbl="node1" presStyleIdx="2" presStyleCnt="3" custLinFactNeighborX="860" custLinFactNeighborY="1515"/>
      <dgm:spPr/>
      <dgm:t>
        <a:bodyPr/>
        <a:lstStyle/>
        <a:p>
          <a:endParaRPr lang="ru-RU"/>
        </a:p>
      </dgm:t>
    </dgm:pt>
    <dgm:pt modelId="{CC03F136-0586-4D5B-9472-152896108352}" type="pres">
      <dgm:prSet presAssocID="{640771FE-8449-4A4A-A6AB-C3BCF2EB6E70}" presName="rootConnector" presStyleLbl="node1" presStyleIdx="2" presStyleCnt="3"/>
      <dgm:spPr/>
      <dgm:t>
        <a:bodyPr/>
        <a:lstStyle/>
        <a:p>
          <a:endParaRPr lang="ru-RU"/>
        </a:p>
      </dgm:t>
    </dgm:pt>
    <dgm:pt modelId="{47FF82B1-3167-41AD-B794-9D336B541327}" type="pres">
      <dgm:prSet presAssocID="{640771FE-8449-4A4A-A6AB-C3BCF2EB6E70}" presName="childShape" presStyleCnt="0"/>
      <dgm:spPr/>
    </dgm:pt>
    <dgm:pt modelId="{B8CFB30B-0ACB-4A38-9F99-E35DC705A074}" type="pres">
      <dgm:prSet presAssocID="{EF88E75F-D3D3-4920-9E6F-B1016D218B0C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6F1DE02E-B76F-4502-8CB7-8ADE59672111}" type="pres">
      <dgm:prSet presAssocID="{5683102C-5EB1-4C73-8131-ED4CE71E6330}" presName="childText" presStyleLbl="bgAcc1" presStyleIdx="8" presStyleCnt="12" custScaleY="55277" custLinFactNeighborX="-309" custLinFactNeighborY="2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1FE93-29D2-4453-88F4-3229DD437F19}" type="pres">
      <dgm:prSet presAssocID="{A57F4A40-8A33-4FF1-9802-B8E75197F142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F0EC9134-BAA0-4075-816D-91B03681C097}" type="pres">
      <dgm:prSet presAssocID="{FA729E8D-BCCC-47B6-A3D5-5BA3F07F9A30}" presName="childText" presStyleLbl="bgAcc1" presStyleIdx="9" presStyleCnt="12" custScaleY="46453" custLinFactNeighborX="-309" custLinFactNeighborY="-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C444E-5B64-4784-9902-497E9FE5394F}" type="pres">
      <dgm:prSet presAssocID="{DF6FA6ED-584C-4362-84C4-93C502BE311C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ECA565EB-5AE4-4D2D-A37F-2E704E53BDD6}" type="pres">
      <dgm:prSet presAssocID="{AE36395C-F4F3-496B-BE9B-8B5D625DD75C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9355C-8A7D-4640-B1FC-66B610E48C0F}" type="pres">
      <dgm:prSet presAssocID="{C7FB3017-D0E9-47ED-92BF-7285C20BF12E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58612930-496C-4F17-9C77-8D80CB4979A7}" type="pres">
      <dgm:prSet presAssocID="{5803F27D-3F56-4FED-B91B-F9110E9D5D8C}" presName="childText" presStyleLbl="bgAcc1" presStyleIdx="11" presStyleCnt="12" custScaleY="38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31F4EB-8FF1-44A6-AB76-BFF4102C2FE8}" srcId="{AE806832-DE74-4F64-9645-CB3016E8D619}" destId="{50FF3A73-7E4F-4DC6-90E0-7CA9DE11C4EA}" srcOrd="1" destOrd="0" parTransId="{D887ED3D-1854-4D40-A475-55F5DB037B52}" sibTransId="{7D63C94B-B73A-4A5B-897D-F4F904A2862B}"/>
    <dgm:cxn modelId="{A28F6F2D-21C6-47D8-A99B-FF3539A453F6}" type="presOf" srcId="{5A212F52-A219-4731-A572-4E61B47D2AF2}" destId="{5550D587-6740-4B8B-9563-921EC3ED6E69}" srcOrd="0" destOrd="0" presId="urn:microsoft.com/office/officeart/2005/8/layout/hierarchy3"/>
    <dgm:cxn modelId="{F10E2141-D13B-4FDB-B424-EBD3F18643AB}" type="presOf" srcId="{DF6FA6ED-584C-4362-84C4-93C502BE311C}" destId="{866C444E-5B64-4784-9902-497E9FE5394F}" srcOrd="0" destOrd="0" presId="urn:microsoft.com/office/officeart/2005/8/layout/hierarchy3"/>
    <dgm:cxn modelId="{D1619727-B90E-4DDE-8794-48E857D6F4D1}" type="presOf" srcId="{AE806832-DE74-4F64-9645-CB3016E8D619}" destId="{3CD1CC83-C2CC-4907-8F2F-B780366FE42E}" srcOrd="0" destOrd="0" presId="urn:microsoft.com/office/officeart/2005/8/layout/hierarchy3"/>
    <dgm:cxn modelId="{A9818B0A-79AD-4B67-82BE-93E4D87E37B9}" type="presOf" srcId="{50372857-C4EC-4D8D-8460-21DA72CD8849}" destId="{8CCCDCB1-6705-4FD2-9715-E12BC88E1904}" srcOrd="0" destOrd="0" presId="urn:microsoft.com/office/officeart/2005/8/layout/hierarchy3"/>
    <dgm:cxn modelId="{BD8D7A98-ABE9-4200-841A-B7D2FD4D7BC4}" type="presOf" srcId="{8E33E422-4264-41BE-80DA-AF8515AF3D4C}" destId="{23FF9606-5B9F-417E-AA31-856AE71DCC07}" srcOrd="0" destOrd="0" presId="urn:microsoft.com/office/officeart/2005/8/layout/hierarchy3"/>
    <dgm:cxn modelId="{5E94DEA5-15F3-4A28-B19A-EE9C4266BF6D}" type="presOf" srcId="{AE806832-DE74-4F64-9645-CB3016E8D619}" destId="{C427CDBB-B8BF-400A-A21D-4791742ECD70}" srcOrd="1" destOrd="0" presId="urn:microsoft.com/office/officeart/2005/8/layout/hierarchy3"/>
    <dgm:cxn modelId="{C9DB0278-E1D4-453F-9D5B-A0F615B2851F}" type="presOf" srcId="{943DFE16-1611-4C9D-84DA-8753BD2EFCCD}" destId="{A5EB9D13-7FCF-4786-92E9-BFC810723844}" srcOrd="0" destOrd="0" presId="urn:microsoft.com/office/officeart/2005/8/layout/hierarchy3"/>
    <dgm:cxn modelId="{72911046-FC28-4587-B6C1-EB17EA97010F}" type="presOf" srcId="{EF88E75F-D3D3-4920-9E6F-B1016D218B0C}" destId="{B8CFB30B-0ACB-4A38-9F99-E35DC705A074}" srcOrd="0" destOrd="0" presId="urn:microsoft.com/office/officeart/2005/8/layout/hierarchy3"/>
    <dgm:cxn modelId="{8AB7050C-DF5E-459F-8DB6-8E6A19030B03}" srcId="{640771FE-8449-4A4A-A6AB-C3BCF2EB6E70}" destId="{FA729E8D-BCCC-47B6-A3D5-5BA3F07F9A30}" srcOrd="1" destOrd="0" parTransId="{A57F4A40-8A33-4FF1-9802-B8E75197F142}" sibTransId="{97B59844-5D35-482E-94D2-009AC70D48C9}"/>
    <dgm:cxn modelId="{892EDF82-E5DC-4F1C-A102-E96899E0C072}" type="presOf" srcId="{DDDC53C6-B694-4A2F-B754-FF46FEAEE791}" destId="{F16EF112-4476-4DC0-9B50-0CF161798B52}" srcOrd="0" destOrd="0" presId="urn:microsoft.com/office/officeart/2005/8/layout/hierarchy3"/>
    <dgm:cxn modelId="{5394660B-984A-4021-97FC-8CB4185D4B7D}" srcId="{640771FE-8449-4A4A-A6AB-C3BCF2EB6E70}" destId="{AE36395C-F4F3-496B-BE9B-8B5D625DD75C}" srcOrd="2" destOrd="0" parTransId="{DF6FA6ED-584C-4362-84C4-93C502BE311C}" sibTransId="{D589E9F3-7716-4E77-90E6-546858E48AA0}"/>
    <dgm:cxn modelId="{28CA4136-2640-41F2-93C7-429F9AA50761}" type="presOf" srcId="{1A4C3928-760D-43E9-91B0-810FE454280F}" destId="{BEB07C12-D466-40A7-A78E-A4C6D96AB8CA}" srcOrd="0" destOrd="0" presId="urn:microsoft.com/office/officeart/2005/8/layout/hierarchy3"/>
    <dgm:cxn modelId="{3DFF6897-B577-4A9F-9869-BB514B6F73CE}" type="presOf" srcId="{1D73F1F3-71B1-4E5E-84DF-F9E176B01E51}" destId="{35588891-99EC-498D-A5BC-341AE447B569}" srcOrd="0" destOrd="0" presId="urn:microsoft.com/office/officeart/2005/8/layout/hierarchy3"/>
    <dgm:cxn modelId="{A473C266-B6F8-47BB-B302-04FB3529BAFA}" type="presOf" srcId="{5803F27D-3F56-4FED-B91B-F9110E9D5D8C}" destId="{58612930-496C-4F17-9C77-8D80CB4979A7}" srcOrd="0" destOrd="0" presId="urn:microsoft.com/office/officeart/2005/8/layout/hierarchy3"/>
    <dgm:cxn modelId="{5717B15B-9689-4A2B-8E2F-AAA53EA44D4C}" srcId="{AE806832-DE74-4F64-9645-CB3016E8D619}" destId="{F13A0BE5-7CA7-423D-86DC-07F78107451B}" srcOrd="0" destOrd="0" parTransId="{60D743DE-0067-44BC-BC52-75DF0AD65F47}" sibTransId="{58C834FF-3367-4AD4-B19C-E7FD8A91DF66}"/>
    <dgm:cxn modelId="{6433C93B-A707-4091-9B17-F477FE66B52C}" srcId="{53012F60-E5B9-415C-81EB-0BEF7CFD2948}" destId="{AE806832-DE74-4F64-9645-CB3016E8D619}" srcOrd="1" destOrd="0" parTransId="{ED46E607-7D3B-4BB8-BB3D-5926F3A05DA2}" sibTransId="{C255F739-54E9-414A-87F6-55B57DCA139E}"/>
    <dgm:cxn modelId="{7FF07BD0-0197-4213-99E2-7800F9D92102}" type="presOf" srcId="{5683102C-5EB1-4C73-8131-ED4CE71E6330}" destId="{6F1DE02E-B76F-4502-8CB7-8ADE59672111}" srcOrd="0" destOrd="0" presId="urn:microsoft.com/office/officeart/2005/8/layout/hierarchy3"/>
    <dgm:cxn modelId="{65ECF6D8-FF4A-498A-AE3A-F1140FEA404F}" type="presOf" srcId="{640771FE-8449-4A4A-A6AB-C3BCF2EB6E70}" destId="{CC03F136-0586-4D5B-9472-152896108352}" srcOrd="1" destOrd="0" presId="urn:microsoft.com/office/officeart/2005/8/layout/hierarchy3"/>
    <dgm:cxn modelId="{867CF2BA-7056-4630-9E2B-E79F753D3CCA}" type="presOf" srcId="{71FD65DE-C841-40A1-992A-B9A08BB92BFF}" destId="{167BF861-CBCF-4F16-A0CF-76C546E3C304}" srcOrd="0" destOrd="0" presId="urn:microsoft.com/office/officeart/2005/8/layout/hierarchy3"/>
    <dgm:cxn modelId="{3802C0A2-F452-46FF-859E-A2225B6D3FCD}" type="presOf" srcId="{6C4767DE-2851-4C18-8A0D-009CE28676F1}" destId="{F241A359-B47C-428E-A7BF-9D16CE637A22}" srcOrd="0" destOrd="0" presId="urn:microsoft.com/office/officeart/2005/8/layout/hierarchy3"/>
    <dgm:cxn modelId="{4313F03E-25EC-4C09-8417-B6848577374D}" type="presOf" srcId="{FA729E8D-BCCC-47B6-A3D5-5BA3F07F9A30}" destId="{F0EC9134-BAA0-4075-816D-91B03681C097}" srcOrd="0" destOrd="0" presId="urn:microsoft.com/office/officeart/2005/8/layout/hierarchy3"/>
    <dgm:cxn modelId="{34AAE9DE-3910-467E-ADB4-6434B287418F}" srcId="{943DFE16-1611-4C9D-84DA-8753BD2EFCCD}" destId="{1A4C3928-760D-43E9-91B0-810FE454280F}" srcOrd="0" destOrd="0" parTransId="{D7752BC5-C143-42D8-B6C1-D66AAC473F22}" sibTransId="{A41F1334-3E2A-49B8-ADFC-7DDCD3A5D043}"/>
    <dgm:cxn modelId="{F059BBB9-A7BC-42CF-835B-CFB1B3D7BE13}" type="presOf" srcId="{C7FB3017-D0E9-47ED-92BF-7285C20BF12E}" destId="{E169355C-8A7D-4640-B1FC-66B610E48C0F}" srcOrd="0" destOrd="0" presId="urn:microsoft.com/office/officeart/2005/8/layout/hierarchy3"/>
    <dgm:cxn modelId="{1C26E98B-8E1F-4D5B-A4A1-724E8BC88372}" srcId="{AE806832-DE74-4F64-9645-CB3016E8D619}" destId="{3D136A90-09DF-4A4C-9C8C-6890C8940054}" srcOrd="3" destOrd="0" parTransId="{36E3785E-98A4-4F3D-BBB4-6435376A7A26}" sibTransId="{9C4C1431-FC81-45B9-9A23-F738D0442EB8}"/>
    <dgm:cxn modelId="{C4B403EC-B787-41DF-8478-3288A34874BC}" srcId="{943DFE16-1611-4C9D-84DA-8753BD2EFCCD}" destId="{71FD65DE-C841-40A1-992A-B9A08BB92BFF}" srcOrd="2" destOrd="0" parTransId="{6C4767DE-2851-4C18-8A0D-009CE28676F1}" sibTransId="{87DB3B62-1FA8-4A9E-A925-C635EFD90E53}"/>
    <dgm:cxn modelId="{3525DC9A-2913-4896-92BD-2D327F1A1E69}" srcId="{53012F60-E5B9-415C-81EB-0BEF7CFD2948}" destId="{640771FE-8449-4A4A-A6AB-C3BCF2EB6E70}" srcOrd="2" destOrd="0" parTransId="{2ADFDBA0-9728-4318-B715-E6643AFDEEB5}" sibTransId="{4EB9F801-4E11-4E5B-A277-9BCCEE118673}"/>
    <dgm:cxn modelId="{F787EBEF-8157-4549-A5A5-069632AF03DB}" type="presOf" srcId="{A57F4A40-8A33-4FF1-9802-B8E75197F142}" destId="{A8C1FE93-29D2-4453-88F4-3229DD437F19}" srcOrd="0" destOrd="0" presId="urn:microsoft.com/office/officeart/2005/8/layout/hierarchy3"/>
    <dgm:cxn modelId="{20A1A8B3-472F-47F1-A22E-B689A2FBBA52}" type="presOf" srcId="{AE36395C-F4F3-496B-BE9B-8B5D625DD75C}" destId="{ECA565EB-5AE4-4D2D-A37F-2E704E53BDD6}" srcOrd="0" destOrd="0" presId="urn:microsoft.com/office/officeart/2005/8/layout/hierarchy3"/>
    <dgm:cxn modelId="{35243141-2DD1-477B-9378-A6000DE9CF90}" type="presOf" srcId="{D887ED3D-1854-4D40-A475-55F5DB037B52}" destId="{D761780D-FBC1-46D7-A1C1-FF03207821D8}" srcOrd="0" destOrd="0" presId="urn:microsoft.com/office/officeart/2005/8/layout/hierarchy3"/>
    <dgm:cxn modelId="{0988CB04-29D0-4D79-AE35-494ED863D93E}" srcId="{640771FE-8449-4A4A-A6AB-C3BCF2EB6E70}" destId="{5683102C-5EB1-4C73-8131-ED4CE71E6330}" srcOrd="0" destOrd="0" parTransId="{EF88E75F-D3D3-4920-9E6F-B1016D218B0C}" sibTransId="{050C58C4-3AAE-4E61-8A90-CAD3325D0FED}"/>
    <dgm:cxn modelId="{02C274D5-07A1-403F-9CEF-4D9732694B95}" type="presOf" srcId="{D7752BC5-C143-42D8-B6C1-D66AAC473F22}" destId="{B24FAB64-E171-4FF6-AB93-DCFEBB0CE76F}" srcOrd="0" destOrd="0" presId="urn:microsoft.com/office/officeart/2005/8/layout/hierarchy3"/>
    <dgm:cxn modelId="{F62A8976-F579-4C40-AEFB-AAA78E607BCB}" type="presOf" srcId="{640771FE-8449-4A4A-A6AB-C3BCF2EB6E70}" destId="{90861868-C644-4B41-B3F6-3E16762D2E70}" srcOrd="0" destOrd="0" presId="urn:microsoft.com/office/officeart/2005/8/layout/hierarchy3"/>
    <dgm:cxn modelId="{02E84C37-27EB-485B-9667-14CD48E17DF0}" type="presOf" srcId="{8EABDE68-BAE4-4BA8-9F48-2895188959B2}" destId="{2E78FF93-927B-4DFF-8F02-2C38287162F1}" srcOrd="0" destOrd="0" presId="urn:microsoft.com/office/officeart/2005/8/layout/hierarchy3"/>
    <dgm:cxn modelId="{1425C596-5224-4D2F-B009-3CBCC757DFEA}" type="presOf" srcId="{53012F60-E5B9-415C-81EB-0BEF7CFD2948}" destId="{D968A790-6723-481D-A499-10579F4E8E2B}" srcOrd="0" destOrd="0" presId="urn:microsoft.com/office/officeart/2005/8/layout/hierarchy3"/>
    <dgm:cxn modelId="{6E689FE1-8C87-4D15-AD93-72D3A931CF29}" srcId="{53012F60-E5B9-415C-81EB-0BEF7CFD2948}" destId="{943DFE16-1611-4C9D-84DA-8753BD2EFCCD}" srcOrd="0" destOrd="0" parTransId="{DB874A5E-C90F-4619-B9D3-05BB8B4A36AB}" sibTransId="{852C106D-C858-498B-84C9-B53DA98EDB43}"/>
    <dgm:cxn modelId="{608E93D2-6B5E-4B70-A96D-E485C1B58B04}" type="presOf" srcId="{F13A0BE5-7CA7-423D-86DC-07F78107451B}" destId="{00FD1CEC-89C3-4824-869C-A04C699C8717}" srcOrd="0" destOrd="0" presId="urn:microsoft.com/office/officeart/2005/8/layout/hierarchy3"/>
    <dgm:cxn modelId="{E186E658-431F-47CC-BCC9-74592AEDA065}" srcId="{640771FE-8449-4A4A-A6AB-C3BCF2EB6E70}" destId="{5803F27D-3F56-4FED-B91B-F9110E9D5D8C}" srcOrd="3" destOrd="0" parTransId="{C7FB3017-D0E9-47ED-92BF-7285C20BF12E}" sibTransId="{AC4866ED-0F53-4FCD-AF51-D38D21BBF237}"/>
    <dgm:cxn modelId="{AD83FCB8-B000-49B8-AEE7-5D9F38A2CC52}" type="presOf" srcId="{50FF3A73-7E4F-4DC6-90E0-7CA9DE11C4EA}" destId="{A3DCD492-42D2-4E91-8992-431147E4B2E6}" srcOrd="0" destOrd="0" presId="urn:microsoft.com/office/officeart/2005/8/layout/hierarchy3"/>
    <dgm:cxn modelId="{50EF61CF-C6F1-49E8-8C56-FA1116FC5B94}" type="presOf" srcId="{36E3785E-98A4-4F3D-BBB4-6435376A7A26}" destId="{287A55B7-07BF-4E7F-9117-1FA32B7C27BC}" srcOrd="0" destOrd="0" presId="urn:microsoft.com/office/officeart/2005/8/layout/hierarchy3"/>
    <dgm:cxn modelId="{E0F248C2-4C31-4116-A4F5-0C60DCC809C0}" type="presOf" srcId="{943DFE16-1611-4C9D-84DA-8753BD2EFCCD}" destId="{075C2D86-7B56-4750-A82B-9879ED355957}" srcOrd="1" destOrd="0" presId="urn:microsoft.com/office/officeart/2005/8/layout/hierarchy3"/>
    <dgm:cxn modelId="{65766C81-A2E4-4FAA-97D2-9E3B4BA6345D}" type="presOf" srcId="{3D136A90-09DF-4A4C-9C8C-6890C8940054}" destId="{F22FCD56-9107-4DB1-A22C-F9F1A1AF56CA}" srcOrd="0" destOrd="0" presId="urn:microsoft.com/office/officeart/2005/8/layout/hierarchy3"/>
    <dgm:cxn modelId="{FDB6740F-4B8F-469A-9653-E6550BB6A1ED}" srcId="{AE806832-DE74-4F64-9645-CB3016E8D619}" destId="{8E33E422-4264-41BE-80DA-AF8515AF3D4C}" srcOrd="2" destOrd="0" parTransId="{5A212F52-A219-4731-A572-4E61B47D2AF2}" sibTransId="{8CAE051A-85D5-4BE4-BC7A-F413D92B5D15}"/>
    <dgm:cxn modelId="{5017A96C-7105-4664-A7D6-A16075B16BE1}" srcId="{943DFE16-1611-4C9D-84DA-8753BD2EFCCD}" destId="{8EABDE68-BAE4-4BA8-9F48-2895188959B2}" srcOrd="1" destOrd="0" parTransId="{DDDC53C6-B694-4A2F-B754-FF46FEAEE791}" sibTransId="{777BEC3F-EE19-43D6-BA67-A833BE159E5E}"/>
    <dgm:cxn modelId="{5F7952F9-23D2-4F77-8BEE-72748CE92DBE}" type="presOf" srcId="{60D743DE-0067-44BC-BC52-75DF0AD65F47}" destId="{F9E5B155-F18D-46CD-84EB-5302A9A81DA9}" srcOrd="0" destOrd="0" presId="urn:microsoft.com/office/officeart/2005/8/layout/hierarchy3"/>
    <dgm:cxn modelId="{D8B914F2-2577-4049-83DC-760877C7854D}" srcId="{943DFE16-1611-4C9D-84DA-8753BD2EFCCD}" destId="{1D73F1F3-71B1-4E5E-84DF-F9E176B01E51}" srcOrd="3" destOrd="0" parTransId="{50372857-C4EC-4D8D-8460-21DA72CD8849}" sibTransId="{091618BA-7296-4DDB-AAD5-B2C562BFE57F}"/>
    <dgm:cxn modelId="{A867D162-90B3-41B5-8489-6E87740E087E}" type="presParOf" srcId="{D968A790-6723-481D-A499-10579F4E8E2B}" destId="{66DA8EAC-3E0C-4B7E-8EF3-C2A0F12C8E75}" srcOrd="0" destOrd="0" presId="urn:microsoft.com/office/officeart/2005/8/layout/hierarchy3"/>
    <dgm:cxn modelId="{691D593F-3DF2-4A12-ABED-4DC522AD7593}" type="presParOf" srcId="{66DA8EAC-3E0C-4B7E-8EF3-C2A0F12C8E75}" destId="{5D28342B-D069-4D22-919D-E4ACE4566307}" srcOrd="0" destOrd="0" presId="urn:microsoft.com/office/officeart/2005/8/layout/hierarchy3"/>
    <dgm:cxn modelId="{3378C405-B93D-4926-882C-4041D2AFEB48}" type="presParOf" srcId="{5D28342B-D069-4D22-919D-E4ACE4566307}" destId="{A5EB9D13-7FCF-4786-92E9-BFC810723844}" srcOrd="0" destOrd="0" presId="urn:microsoft.com/office/officeart/2005/8/layout/hierarchy3"/>
    <dgm:cxn modelId="{C00FD4DC-C789-41B4-BBAB-481A6F3610AA}" type="presParOf" srcId="{5D28342B-D069-4D22-919D-E4ACE4566307}" destId="{075C2D86-7B56-4750-A82B-9879ED355957}" srcOrd="1" destOrd="0" presId="urn:microsoft.com/office/officeart/2005/8/layout/hierarchy3"/>
    <dgm:cxn modelId="{960DDF68-165F-4BE4-9015-CC6C855C6944}" type="presParOf" srcId="{66DA8EAC-3E0C-4B7E-8EF3-C2A0F12C8E75}" destId="{554317C5-914D-4082-AAA1-FEF2214C8D75}" srcOrd="1" destOrd="0" presId="urn:microsoft.com/office/officeart/2005/8/layout/hierarchy3"/>
    <dgm:cxn modelId="{CBBE11EB-0AB3-464F-9D0F-386C1A55B424}" type="presParOf" srcId="{554317C5-914D-4082-AAA1-FEF2214C8D75}" destId="{B24FAB64-E171-4FF6-AB93-DCFEBB0CE76F}" srcOrd="0" destOrd="0" presId="urn:microsoft.com/office/officeart/2005/8/layout/hierarchy3"/>
    <dgm:cxn modelId="{B6FB495E-C3FF-423B-82E5-3C31EE42E252}" type="presParOf" srcId="{554317C5-914D-4082-AAA1-FEF2214C8D75}" destId="{BEB07C12-D466-40A7-A78E-A4C6D96AB8CA}" srcOrd="1" destOrd="0" presId="urn:microsoft.com/office/officeart/2005/8/layout/hierarchy3"/>
    <dgm:cxn modelId="{D70246BE-D648-4912-B9D6-3CB0EBB5A94E}" type="presParOf" srcId="{554317C5-914D-4082-AAA1-FEF2214C8D75}" destId="{F16EF112-4476-4DC0-9B50-0CF161798B52}" srcOrd="2" destOrd="0" presId="urn:microsoft.com/office/officeart/2005/8/layout/hierarchy3"/>
    <dgm:cxn modelId="{5BD14BAF-41D6-480A-9F24-2D9D57EC8453}" type="presParOf" srcId="{554317C5-914D-4082-AAA1-FEF2214C8D75}" destId="{2E78FF93-927B-4DFF-8F02-2C38287162F1}" srcOrd="3" destOrd="0" presId="urn:microsoft.com/office/officeart/2005/8/layout/hierarchy3"/>
    <dgm:cxn modelId="{BED1E1DF-90E6-42C2-B160-D1FEB12784E7}" type="presParOf" srcId="{554317C5-914D-4082-AAA1-FEF2214C8D75}" destId="{F241A359-B47C-428E-A7BF-9D16CE637A22}" srcOrd="4" destOrd="0" presId="urn:microsoft.com/office/officeart/2005/8/layout/hierarchy3"/>
    <dgm:cxn modelId="{EF2F493A-88BC-4772-AE2F-70BC93C2646A}" type="presParOf" srcId="{554317C5-914D-4082-AAA1-FEF2214C8D75}" destId="{167BF861-CBCF-4F16-A0CF-76C546E3C304}" srcOrd="5" destOrd="0" presId="urn:microsoft.com/office/officeart/2005/8/layout/hierarchy3"/>
    <dgm:cxn modelId="{9753178B-2D3C-41AA-B661-97A2060142AD}" type="presParOf" srcId="{554317C5-914D-4082-AAA1-FEF2214C8D75}" destId="{8CCCDCB1-6705-4FD2-9715-E12BC88E1904}" srcOrd="6" destOrd="0" presId="urn:microsoft.com/office/officeart/2005/8/layout/hierarchy3"/>
    <dgm:cxn modelId="{02B4DA08-A4B9-41BF-8610-06A06B3A671C}" type="presParOf" srcId="{554317C5-914D-4082-AAA1-FEF2214C8D75}" destId="{35588891-99EC-498D-A5BC-341AE447B569}" srcOrd="7" destOrd="0" presId="urn:microsoft.com/office/officeart/2005/8/layout/hierarchy3"/>
    <dgm:cxn modelId="{B897B157-9753-485E-8225-2F895F993060}" type="presParOf" srcId="{D968A790-6723-481D-A499-10579F4E8E2B}" destId="{827B1278-3499-4113-81EF-3B7F5F7224B0}" srcOrd="1" destOrd="0" presId="urn:microsoft.com/office/officeart/2005/8/layout/hierarchy3"/>
    <dgm:cxn modelId="{38D24D62-18D1-4BB4-8A73-642413163E8B}" type="presParOf" srcId="{827B1278-3499-4113-81EF-3B7F5F7224B0}" destId="{F6C44713-0C5B-41A8-85DD-D999BE4ED1F4}" srcOrd="0" destOrd="0" presId="urn:microsoft.com/office/officeart/2005/8/layout/hierarchy3"/>
    <dgm:cxn modelId="{DD44951A-A26E-4A28-A8F5-922C34ECEEC6}" type="presParOf" srcId="{F6C44713-0C5B-41A8-85DD-D999BE4ED1F4}" destId="{3CD1CC83-C2CC-4907-8F2F-B780366FE42E}" srcOrd="0" destOrd="0" presId="urn:microsoft.com/office/officeart/2005/8/layout/hierarchy3"/>
    <dgm:cxn modelId="{0EC36ACF-0758-4009-BDB6-4FFBF7D59316}" type="presParOf" srcId="{F6C44713-0C5B-41A8-85DD-D999BE4ED1F4}" destId="{C427CDBB-B8BF-400A-A21D-4791742ECD70}" srcOrd="1" destOrd="0" presId="urn:microsoft.com/office/officeart/2005/8/layout/hierarchy3"/>
    <dgm:cxn modelId="{8B75E2EB-A398-422A-BBE1-609756E1389A}" type="presParOf" srcId="{827B1278-3499-4113-81EF-3B7F5F7224B0}" destId="{1D9F3661-8AE4-46B8-934F-038A922BC2B7}" srcOrd="1" destOrd="0" presId="urn:microsoft.com/office/officeart/2005/8/layout/hierarchy3"/>
    <dgm:cxn modelId="{2C5053C6-64C6-4515-BF50-E7653B63B0A2}" type="presParOf" srcId="{1D9F3661-8AE4-46B8-934F-038A922BC2B7}" destId="{F9E5B155-F18D-46CD-84EB-5302A9A81DA9}" srcOrd="0" destOrd="0" presId="urn:microsoft.com/office/officeart/2005/8/layout/hierarchy3"/>
    <dgm:cxn modelId="{316B4BDC-ACD8-4C4C-872F-BBBCB10159A0}" type="presParOf" srcId="{1D9F3661-8AE4-46B8-934F-038A922BC2B7}" destId="{00FD1CEC-89C3-4824-869C-A04C699C8717}" srcOrd="1" destOrd="0" presId="urn:microsoft.com/office/officeart/2005/8/layout/hierarchy3"/>
    <dgm:cxn modelId="{34439D99-E01D-4132-90EC-6AD0DBE3189D}" type="presParOf" srcId="{1D9F3661-8AE4-46B8-934F-038A922BC2B7}" destId="{D761780D-FBC1-46D7-A1C1-FF03207821D8}" srcOrd="2" destOrd="0" presId="urn:microsoft.com/office/officeart/2005/8/layout/hierarchy3"/>
    <dgm:cxn modelId="{F7CB94A8-AAD0-47C8-B92F-D592CDE91F49}" type="presParOf" srcId="{1D9F3661-8AE4-46B8-934F-038A922BC2B7}" destId="{A3DCD492-42D2-4E91-8992-431147E4B2E6}" srcOrd="3" destOrd="0" presId="urn:microsoft.com/office/officeart/2005/8/layout/hierarchy3"/>
    <dgm:cxn modelId="{91EAC825-94F9-4772-98A0-00C0575F95EB}" type="presParOf" srcId="{1D9F3661-8AE4-46B8-934F-038A922BC2B7}" destId="{5550D587-6740-4B8B-9563-921EC3ED6E69}" srcOrd="4" destOrd="0" presId="urn:microsoft.com/office/officeart/2005/8/layout/hierarchy3"/>
    <dgm:cxn modelId="{1ACB54B8-FC76-4D92-BD57-AAA567C3AA4C}" type="presParOf" srcId="{1D9F3661-8AE4-46B8-934F-038A922BC2B7}" destId="{23FF9606-5B9F-417E-AA31-856AE71DCC07}" srcOrd="5" destOrd="0" presId="urn:microsoft.com/office/officeart/2005/8/layout/hierarchy3"/>
    <dgm:cxn modelId="{0CCE6173-F46B-4C82-9C61-73F1FD40497D}" type="presParOf" srcId="{1D9F3661-8AE4-46B8-934F-038A922BC2B7}" destId="{287A55B7-07BF-4E7F-9117-1FA32B7C27BC}" srcOrd="6" destOrd="0" presId="urn:microsoft.com/office/officeart/2005/8/layout/hierarchy3"/>
    <dgm:cxn modelId="{E576D6F3-35D4-45BC-A943-1C632D6A9A8A}" type="presParOf" srcId="{1D9F3661-8AE4-46B8-934F-038A922BC2B7}" destId="{F22FCD56-9107-4DB1-A22C-F9F1A1AF56CA}" srcOrd="7" destOrd="0" presId="urn:microsoft.com/office/officeart/2005/8/layout/hierarchy3"/>
    <dgm:cxn modelId="{FE90A3A6-36ED-496F-B061-06E74A9EF93B}" type="presParOf" srcId="{D968A790-6723-481D-A499-10579F4E8E2B}" destId="{0D384E47-B750-4D99-8B3E-160506B2AD04}" srcOrd="2" destOrd="0" presId="urn:microsoft.com/office/officeart/2005/8/layout/hierarchy3"/>
    <dgm:cxn modelId="{AB0E21B8-B8CB-4C6F-9271-10E4255CCFEE}" type="presParOf" srcId="{0D384E47-B750-4D99-8B3E-160506B2AD04}" destId="{A529EE7C-5EF5-479D-AD2F-E2E643392EBB}" srcOrd="0" destOrd="0" presId="urn:microsoft.com/office/officeart/2005/8/layout/hierarchy3"/>
    <dgm:cxn modelId="{D8A60A51-B7BC-433D-936A-D0A78201690B}" type="presParOf" srcId="{A529EE7C-5EF5-479D-AD2F-E2E643392EBB}" destId="{90861868-C644-4B41-B3F6-3E16762D2E70}" srcOrd="0" destOrd="0" presId="urn:microsoft.com/office/officeart/2005/8/layout/hierarchy3"/>
    <dgm:cxn modelId="{D81D7F0A-AD91-4F7D-BDAA-251348AD7481}" type="presParOf" srcId="{A529EE7C-5EF5-479D-AD2F-E2E643392EBB}" destId="{CC03F136-0586-4D5B-9472-152896108352}" srcOrd="1" destOrd="0" presId="urn:microsoft.com/office/officeart/2005/8/layout/hierarchy3"/>
    <dgm:cxn modelId="{86F1475F-7723-461C-9DD1-A80FA5C88396}" type="presParOf" srcId="{0D384E47-B750-4D99-8B3E-160506B2AD04}" destId="{47FF82B1-3167-41AD-B794-9D336B541327}" srcOrd="1" destOrd="0" presId="urn:microsoft.com/office/officeart/2005/8/layout/hierarchy3"/>
    <dgm:cxn modelId="{BB3D8F06-04E7-4625-8F12-4D663E69265D}" type="presParOf" srcId="{47FF82B1-3167-41AD-B794-9D336B541327}" destId="{B8CFB30B-0ACB-4A38-9F99-E35DC705A074}" srcOrd="0" destOrd="0" presId="urn:microsoft.com/office/officeart/2005/8/layout/hierarchy3"/>
    <dgm:cxn modelId="{DDB29364-0A79-4D86-8CD3-BA3EBF4387BD}" type="presParOf" srcId="{47FF82B1-3167-41AD-B794-9D336B541327}" destId="{6F1DE02E-B76F-4502-8CB7-8ADE59672111}" srcOrd="1" destOrd="0" presId="urn:microsoft.com/office/officeart/2005/8/layout/hierarchy3"/>
    <dgm:cxn modelId="{951F639E-622A-4D8C-8463-A4CB922255A2}" type="presParOf" srcId="{47FF82B1-3167-41AD-B794-9D336B541327}" destId="{A8C1FE93-29D2-4453-88F4-3229DD437F19}" srcOrd="2" destOrd="0" presId="urn:microsoft.com/office/officeart/2005/8/layout/hierarchy3"/>
    <dgm:cxn modelId="{7CE4258E-B200-481F-89C8-58ACC8AEA386}" type="presParOf" srcId="{47FF82B1-3167-41AD-B794-9D336B541327}" destId="{F0EC9134-BAA0-4075-816D-91B03681C097}" srcOrd="3" destOrd="0" presId="urn:microsoft.com/office/officeart/2005/8/layout/hierarchy3"/>
    <dgm:cxn modelId="{97FC191F-DDFF-47AA-A379-F547B3B5A4AD}" type="presParOf" srcId="{47FF82B1-3167-41AD-B794-9D336B541327}" destId="{866C444E-5B64-4784-9902-497E9FE5394F}" srcOrd="4" destOrd="0" presId="urn:microsoft.com/office/officeart/2005/8/layout/hierarchy3"/>
    <dgm:cxn modelId="{B7C33AFD-56F2-4ACE-BFD3-6BC768186D3E}" type="presParOf" srcId="{47FF82B1-3167-41AD-B794-9D336B541327}" destId="{ECA565EB-5AE4-4D2D-A37F-2E704E53BDD6}" srcOrd="5" destOrd="0" presId="urn:microsoft.com/office/officeart/2005/8/layout/hierarchy3"/>
    <dgm:cxn modelId="{283C3E85-12EE-4DA6-BCAC-A292D3C2A163}" type="presParOf" srcId="{47FF82B1-3167-41AD-B794-9D336B541327}" destId="{E169355C-8A7D-4640-B1FC-66B610E48C0F}" srcOrd="6" destOrd="0" presId="urn:microsoft.com/office/officeart/2005/8/layout/hierarchy3"/>
    <dgm:cxn modelId="{F6CA809B-F75A-4C30-9424-DB4FBDA2581B}" type="presParOf" srcId="{47FF82B1-3167-41AD-B794-9D336B541327}" destId="{58612930-496C-4F17-9C77-8D80CB4979A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67DA20-D881-4F0E-BA51-DB0365297347}" type="doc">
      <dgm:prSet loTypeId="urn:microsoft.com/office/officeart/2005/8/layout/hierarchy3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443238C-0515-431C-B9C6-3D34ED89CFDF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ПРОДУКТЫ в рамках ПРОГРАММЫ -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НЕ ПРЕДУСМОТРЕНЫ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325FB2F9-BD78-42C6-8F16-D107AD365346}" type="parTrans" cxnId="{BC1491A1-3845-4112-BE69-CF9D28B7B117}">
      <dgm:prSet/>
      <dgm:spPr/>
      <dgm:t>
        <a:bodyPr/>
        <a:lstStyle/>
        <a:p>
          <a:endParaRPr lang="ru-RU"/>
        </a:p>
      </dgm:t>
    </dgm:pt>
    <dgm:pt modelId="{F50FEE42-DEE7-40D7-BC90-7F65327EC19A}" type="sibTrans" cxnId="{BC1491A1-3845-4112-BE69-CF9D28B7B117}">
      <dgm:prSet/>
      <dgm:spPr/>
      <dgm:t>
        <a:bodyPr/>
        <a:lstStyle/>
        <a:p>
          <a:endParaRPr lang="ru-RU"/>
        </a:p>
      </dgm:t>
    </dgm:pt>
    <dgm:pt modelId="{775EA442-1E43-49F6-9AB9-41DF4A76B4CA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макс. сумма поручительства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до 30 млн. руб.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  <a:cs typeface="Arial" pitchFamily="34" charset="0"/>
          </a:endParaRPr>
        </a:p>
      </dgm:t>
    </dgm:pt>
    <dgm:pt modelId="{162A5E25-45DC-4E73-8AEF-23BE56D38C0C}" type="parTrans" cxnId="{8A1C5FA9-B856-4EF5-A275-C21AFD901FA0}">
      <dgm:prSet/>
      <dgm:spPr/>
      <dgm:t>
        <a:bodyPr/>
        <a:lstStyle/>
        <a:p>
          <a:endParaRPr lang="ru-RU"/>
        </a:p>
      </dgm:t>
    </dgm:pt>
    <dgm:pt modelId="{78FDEFFB-645E-4BF5-8466-FC6BECCF7D8B}" type="sibTrans" cxnId="{8A1C5FA9-B856-4EF5-A275-C21AFD901FA0}">
      <dgm:prSet/>
      <dgm:spPr/>
      <dgm:t>
        <a:bodyPr/>
        <a:lstStyle/>
        <a:p>
          <a:endParaRPr lang="ru-RU"/>
        </a:p>
      </dgm:t>
    </dgm:pt>
    <dgm:pt modelId="{C5FD1806-5FDF-4F3C-BA5B-76E494D74C6B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полный пакет документов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1171E68B-2220-489D-8D6B-4AEE155B5B99}" type="parTrans" cxnId="{91E97389-339F-4540-9561-AF29FDF8E531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3133DB16-7771-4E90-A77D-AF69CA5E4C1C}" type="sibTrans" cxnId="{91E97389-339F-4540-9561-AF29FDF8E531}">
      <dgm:prSet/>
      <dgm:spPr/>
      <dgm:t>
        <a:bodyPr/>
        <a:lstStyle/>
        <a:p>
          <a:endParaRPr lang="ru-RU"/>
        </a:p>
      </dgm:t>
    </dgm:pt>
    <dgm:pt modelId="{5C8FEF74-C28F-42F5-A56D-AE2B4D1B2706}" type="pres">
      <dgm:prSet presAssocID="{A567DA20-D881-4F0E-BA51-DB036529734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B985AB3-3EC6-4720-B3F5-CCF900F9112C}" type="pres">
      <dgm:prSet presAssocID="{0443238C-0515-431C-B9C6-3D34ED89CFDF}" presName="root" presStyleCnt="0"/>
      <dgm:spPr/>
    </dgm:pt>
    <dgm:pt modelId="{EFEB45FD-19D7-4D4E-B099-65A6992BBEE8}" type="pres">
      <dgm:prSet presAssocID="{0443238C-0515-431C-B9C6-3D34ED89CFDF}" presName="rootComposite" presStyleCnt="0"/>
      <dgm:spPr/>
    </dgm:pt>
    <dgm:pt modelId="{9904E614-C33F-40A3-9295-1528362D4D71}" type="pres">
      <dgm:prSet presAssocID="{0443238C-0515-431C-B9C6-3D34ED89CFDF}" presName="rootText" presStyleLbl="node1" presStyleIdx="0" presStyleCnt="1" custScaleX="157425" custScaleY="160160"/>
      <dgm:spPr/>
      <dgm:t>
        <a:bodyPr/>
        <a:lstStyle/>
        <a:p>
          <a:endParaRPr lang="ru-RU"/>
        </a:p>
      </dgm:t>
    </dgm:pt>
    <dgm:pt modelId="{487E90EB-6CEA-48DA-B448-125276BB5800}" type="pres">
      <dgm:prSet presAssocID="{0443238C-0515-431C-B9C6-3D34ED89CFDF}" presName="rootConnector" presStyleLbl="node1" presStyleIdx="0" presStyleCnt="1"/>
      <dgm:spPr/>
      <dgm:t>
        <a:bodyPr/>
        <a:lstStyle/>
        <a:p>
          <a:endParaRPr lang="ru-RU"/>
        </a:p>
      </dgm:t>
    </dgm:pt>
    <dgm:pt modelId="{86606131-6D0A-45BA-9CD1-71D8DBAE8C36}" type="pres">
      <dgm:prSet presAssocID="{0443238C-0515-431C-B9C6-3D34ED89CFDF}" presName="childShape" presStyleCnt="0"/>
      <dgm:spPr/>
    </dgm:pt>
    <dgm:pt modelId="{6CD62ABF-A634-48E2-B4B9-9BCA5E7577F1}" type="pres">
      <dgm:prSet presAssocID="{162A5E25-45DC-4E73-8AEF-23BE56D38C0C}" presName="Name13" presStyleLbl="parChTrans1D2" presStyleIdx="0" presStyleCnt="2"/>
      <dgm:spPr/>
      <dgm:t>
        <a:bodyPr/>
        <a:lstStyle/>
        <a:p>
          <a:endParaRPr lang="ru-RU"/>
        </a:p>
      </dgm:t>
    </dgm:pt>
    <dgm:pt modelId="{45235A2F-FF77-4D80-9365-AAF9DA4E017F}" type="pres">
      <dgm:prSet presAssocID="{775EA442-1E43-49F6-9AB9-41DF4A76B4CA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3B870-EA80-476D-A150-04603906A384}" type="pres">
      <dgm:prSet presAssocID="{1171E68B-2220-489D-8D6B-4AEE155B5B99}" presName="Name13" presStyleLbl="parChTrans1D2" presStyleIdx="1" presStyleCnt="2"/>
      <dgm:spPr/>
      <dgm:t>
        <a:bodyPr/>
        <a:lstStyle/>
        <a:p>
          <a:endParaRPr lang="ru-RU"/>
        </a:p>
      </dgm:t>
    </dgm:pt>
    <dgm:pt modelId="{E9582EA8-7903-4E04-BA59-1D7934BC3CA5}" type="pres">
      <dgm:prSet presAssocID="{C5FD1806-5FDF-4F3C-BA5B-76E494D74C6B}" presName="childText" presStyleLbl="bgAcc1" presStyleIdx="1" presStyleCnt="2" custLinFactNeighborX="-771" custLinFactNeighborY="-4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4EAD41-CC00-4ECC-A65C-D0EB7710753F}" type="presOf" srcId="{775EA442-1E43-49F6-9AB9-41DF4A76B4CA}" destId="{45235A2F-FF77-4D80-9365-AAF9DA4E017F}" srcOrd="0" destOrd="0" presId="urn:microsoft.com/office/officeart/2005/8/layout/hierarchy3"/>
    <dgm:cxn modelId="{93EC4D5E-FA71-4A9A-97DC-B40F866A41ED}" type="presOf" srcId="{0443238C-0515-431C-B9C6-3D34ED89CFDF}" destId="{9904E614-C33F-40A3-9295-1528362D4D71}" srcOrd="0" destOrd="0" presId="urn:microsoft.com/office/officeart/2005/8/layout/hierarchy3"/>
    <dgm:cxn modelId="{0499C586-C887-46CD-9F39-B41EC09C9E57}" type="presOf" srcId="{0443238C-0515-431C-B9C6-3D34ED89CFDF}" destId="{487E90EB-6CEA-48DA-B448-125276BB5800}" srcOrd="1" destOrd="0" presId="urn:microsoft.com/office/officeart/2005/8/layout/hierarchy3"/>
    <dgm:cxn modelId="{91E97389-339F-4540-9561-AF29FDF8E531}" srcId="{0443238C-0515-431C-B9C6-3D34ED89CFDF}" destId="{C5FD1806-5FDF-4F3C-BA5B-76E494D74C6B}" srcOrd="1" destOrd="0" parTransId="{1171E68B-2220-489D-8D6B-4AEE155B5B99}" sibTransId="{3133DB16-7771-4E90-A77D-AF69CA5E4C1C}"/>
    <dgm:cxn modelId="{68423552-25B6-4EBC-8891-0C9E4EDB5E2B}" type="presOf" srcId="{C5FD1806-5FDF-4F3C-BA5B-76E494D74C6B}" destId="{E9582EA8-7903-4E04-BA59-1D7934BC3CA5}" srcOrd="0" destOrd="0" presId="urn:microsoft.com/office/officeart/2005/8/layout/hierarchy3"/>
    <dgm:cxn modelId="{BC1491A1-3845-4112-BE69-CF9D28B7B117}" srcId="{A567DA20-D881-4F0E-BA51-DB0365297347}" destId="{0443238C-0515-431C-B9C6-3D34ED89CFDF}" srcOrd="0" destOrd="0" parTransId="{325FB2F9-BD78-42C6-8F16-D107AD365346}" sibTransId="{F50FEE42-DEE7-40D7-BC90-7F65327EC19A}"/>
    <dgm:cxn modelId="{7138410B-5BE1-45FA-8111-EC438AB93DA0}" type="presOf" srcId="{162A5E25-45DC-4E73-8AEF-23BE56D38C0C}" destId="{6CD62ABF-A634-48E2-B4B9-9BCA5E7577F1}" srcOrd="0" destOrd="0" presId="urn:microsoft.com/office/officeart/2005/8/layout/hierarchy3"/>
    <dgm:cxn modelId="{C65073E3-FCDB-4A49-9982-E2E608A780ED}" type="presOf" srcId="{A567DA20-D881-4F0E-BA51-DB0365297347}" destId="{5C8FEF74-C28F-42F5-A56D-AE2B4D1B2706}" srcOrd="0" destOrd="0" presId="urn:microsoft.com/office/officeart/2005/8/layout/hierarchy3"/>
    <dgm:cxn modelId="{8A1C5FA9-B856-4EF5-A275-C21AFD901FA0}" srcId="{0443238C-0515-431C-B9C6-3D34ED89CFDF}" destId="{775EA442-1E43-49F6-9AB9-41DF4A76B4CA}" srcOrd="0" destOrd="0" parTransId="{162A5E25-45DC-4E73-8AEF-23BE56D38C0C}" sibTransId="{78FDEFFB-645E-4BF5-8466-FC6BECCF7D8B}"/>
    <dgm:cxn modelId="{5F9DFD14-F95F-4AB4-8BFC-6C00ABB3F1AF}" type="presOf" srcId="{1171E68B-2220-489D-8D6B-4AEE155B5B99}" destId="{AC13B870-EA80-476D-A150-04603906A384}" srcOrd="0" destOrd="0" presId="urn:microsoft.com/office/officeart/2005/8/layout/hierarchy3"/>
    <dgm:cxn modelId="{F0E3CF5A-25FD-482B-978B-7F1F9574FBB7}" type="presParOf" srcId="{5C8FEF74-C28F-42F5-A56D-AE2B4D1B2706}" destId="{4B985AB3-3EC6-4720-B3F5-CCF900F9112C}" srcOrd="0" destOrd="0" presId="urn:microsoft.com/office/officeart/2005/8/layout/hierarchy3"/>
    <dgm:cxn modelId="{647DB50A-628F-40C6-B1B0-AE8554E509B4}" type="presParOf" srcId="{4B985AB3-3EC6-4720-B3F5-CCF900F9112C}" destId="{EFEB45FD-19D7-4D4E-B099-65A6992BBEE8}" srcOrd="0" destOrd="0" presId="urn:microsoft.com/office/officeart/2005/8/layout/hierarchy3"/>
    <dgm:cxn modelId="{26BB9748-06D6-43A5-848B-B0790AD656B2}" type="presParOf" srcId="{EFEB45FD-19D7-4D4E-B099-65A6992BBEE8}" destId="{9904E614-C33F-40A3-9295-1528362D4D71}" srcOrd="0" destOrd="0" presId="urn:microsoft.com/office/officeart/2005/8/layout/hierarchy3"/>
    <dgm:cxn modelId="{AED3CA9E-E6F6-4B21-94E1-DAAEFD5D121F}" type="presParOf" srcId="{EFEB45FD-19D7-4D4E-B099-65A6992BBEE8}" destId="{487E90EB-6CEA-48DA-B448-125276BB5800}" srcOrd="1" destOrd="0" presId="urn:microsoft.com/office/officeart/2005/8/layout/hierarchy3"/>
    <dgm:cxn modelId="{3203DBDA-1EE6-40AF-A7FA-F38C123D64E1}" type="presParOf" srcId="{4B985AB3-3EC6-4720-B3F5-CCF900F9112C}" destId="{86606131-6D0A-45BA-9CD1-71D8DBAE8C36}" srcOrd="1" destOrd="0" presId="urn:microsoft.com/office/officeart/2005/8/layout/hierarchy3"/>
    <dgm:cxn modelId="{29F6D35D-3AB3-4E87-B847-072A4B83B627}" type="presParOf" srcId="{86606131-6D0A-45BA-9CD1-71D8DBAE8C36}" destId="{6CD62ABF-A634-48E2-B4B9-9BCA5E7577F1}" srcOrd="0" destOrd="0" presId="urn:microsoft.com/office/officeart/2005/8/layout/hierarchy3"/>
    <dgm:cxn modelId="{331634F6-74F1-48DA-8AB5-F70F5B202C1D}" type="presParOf" srcId="{86606131-6D0A-45BA-9CD1-71D8DBAE8C36}" destId="{45235A2F-FF77-4D80-9365-AAF9DA4E017F}" srcOrd="1" destOrd="0" presId="urn:microsoft.com/office/officeart/2005/8/layout/hierarchy3"/>
    <dgm:cxn modelId="{3BD4A56A-544A-493C-B7F7-D23E0F6CD2F8}" type="presParOf" srcId="{86606131-6D0A-45BA-9CD1-71D8DBAE8C36}" destId="{AC13B870-EA80-476D-A150-04603906A384}" srcOrd="2" destOrd="0" presId="urn:microsoft.com/office/officeart/2005/8/layout/hierarchy3"/>
    <dgm:cxn modelId="{AC5DE794-82C2-47A3-A454-BA32DE672A57}" type="presParOf" srcId="{86606131-6D0A-45BA-9CD1-71D8DBAE8C36}" destId="{E9582EA8-7903-4E04-BA59-1D7934BC3CA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2021C8-FF02-4044-BAB3-2C2CA8DBDE4E}" type="doc">
      <dgm:prSet loTypeId="urn:microsoft.com/office/officeart/2005/8/layout/vList3#1" loCatId="list" qsTypeId="urn:microsoft.com/office/officeart/2005/8/quickstyle/3d2" qsCatId="3D" csTypeId="urn:microsoft.com/office/officeart/2005/8/colors/accent0_1" csCatId="mainScheme" phldr="1"/>
      <dgm:spPr/>
    </dgm:pt>
    <dgm:pt modelId="{801BEE83-EC95-4987-8F0F-010CF1C8D23C}">
      <dgm:prSet phldrT="[Текст]" custT="1"/>
      <dgm:spPr>
        <a:gradFill flip="none" rotWithShape="0">
          <a:gsLst>
            <a:gs pos="0">
              <a:schemeClr val="accent1">
                <a:lumMod val="20000"/>
                <a:lumOff val="8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ru-RU" sz="1500" dirty="0" smtClea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по ДОГОВОРАМ:</a:t>
          </a:r>
        </a:p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 кредитным на оборотные цели, </a:t>
          </a:r>
        </a:p>
        <a:p>
          <a:r>
            <a:rPr lang="ru-RU" sz="1600" b="1" dirty="0" smtClean="0"/>
            <a:t>-</a:t>
          </a:r>
          <a:endParaRPr lang="ru-RU" sz="1600" b="1" dirty="0"/>
        </a:p>
      </dgm:t>
    </dgm:pt>
    <dgm:pt modelId="{413F013E-884F-481D-B873-6A1BBFB98E32}" type="parTrans" cxnId="{46F2C7AE-D578-4324-B14C-8AE5AD2AA53D}">
      <dgm:prSet/>
      <dgm:spPr/>
      <dgm:t>
        <a:bodyPr/>
        <a:lstStyle/>
        <a:p>
          <a:endParaRPr lang="ru-RU"/>
        </a:p>
      </dgm:t>
    </dgm:pt>
    <dgm:pt modelId="{300C4241-027D-462E-BB3A-B2DBDE59BE37}" type="sibTrans" cxnId="{46F2C7AE-D578-4324-B14C-8AE5AD2AA53D}">
      <dgm:prSet/>
      <dgm:spPr/>
      <dgm:t>
        <a:bodyPr/>
        <a:lstStyle/>
        <a:p>
          <a:endParaRPr lang="ru-RU"/>
        </a:p>
      </dgm:t>
    </dgm:pt>
    <dgm:pt modelId="{DEA4CCDF-0B08-446D-9348-1E570B1CCD5E}">
      <dgm:prSet phldrT="[Текст]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ctr"/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по ДОГОВОРАМ:</a:t>
          </a:r>
        </a:p>
        <a:p>
          <a:pPr algn="l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 займа на оборотные и инвестиционные цели;</a:t>
          </a:r>
        </a:p>
        <a:p>
          <a:pPr algn="l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 кредитным на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инвест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. цели,</a:t>
          </a:r>
        </a:p>
        <a:p>
          <a:pPr algn="l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 Банковской гарантии,</a:t>
          </a:r>
        </a:p>
        <a:p>
          <a:pPr algn="l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 лизинга;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7D3FCDE-887B-4B46-B72C-D606B6CDA631}" type="parTrans" cxnId="{6577B443-02CE-4B6D-AACD-A037EF775672}">
      <dgm:prSet/>
      <dgm:spPr/>
      <dgm:t>
        <a:bodyPr/>
        <a:lstStyle/>
        <a:p>
          <a:endParaRPr lang="ru-RU"/>
        </a:p>
      </dgm:t>
    </dgm:pt>
    <dgm:pt modelId="{E2B46EA1-DA6A-47D4-BAE4-9A09E27AB227}" type="sibTrans" cxnId="{6577B443-02CE-4B6D-AACD-A037EF775672}">
      <dgm:prSet/>
      <dgm:spPr/>
      <dgm:t>
        <a:bodyPr/>
        <a:lstStyle/>
        <a:p>
          <a:endParaRPr lang="ru-RU"/>
        </a:p>
      </dgm:t>
    </dgm:pt>
    <dgm:pt modelId="{6C9F572B-F702-4893-95C1-549CE074E756}" type="pres">
      <dgm:prSet presAssocID="{A02021C8-FF02-4044-BAB3-2C2CA8DBDE4E}" presName="linearFlow" presStyleCnt="0">
        <dgm:presLayoutVars>
          <dgm:dir/>
          <dgm:resizeHandles val="exact"/>
        </dgm:presLayoutVars>
      </dgm:prSet>
      <dgm:spPr/>
    </dgm:pt>
    <dgm:pt modelId="{A751CC87-210D-4429-AECC-646A1A79108D}" type="pres">
      <dgm:prSet presAssocID="{801BEE83-EC95-4987-8F0F-010CF1C8D23C}" presName="composite" presStyleCnt="0"/>
      <dgm:spPr/>
    </dgm:pt>
    <dgm:pt modelId="{0F820B8B-5082-4F8C-A702-92B740791EE4}" type="pres">
      <dgm:prSet presAssocID="{801BEE83-EC95-4987-8F0F-010CF1C8D23C}" presName="imgShp" presStyleLbl="fgImgPlace1" presStyleIdx="0" presStyleCnt="2" custScaleX="97851" custScaleY="70523" custLinFactX="84256" custLinFactNeighborX="100000" custLinFactNeighborY="248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  <a:softEdge rad="12700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</dgm:pt>
    <dgm:pt modelId="{4027CF18-85F3-4B26-8F02-8A771E9F28A6}" type="pres">
      <dgm:prSet presAssocID="{801BEE83-EC95-4987-8F0F-010CF1C8D23C}" presName="txShp" presStyleLbl="node1" presStyleIdx="0" presStyleCnt="2" custFlipHor="1" custScaleX="78109" custScaleY="63696" custLinFactNeighborX="-29967" custLinFactNeighborY="9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F25F5-57D6-46CB-ACEC-E5AD4653854C}" type="pres">
      <dgm:prSet presAssocID="{300C4241-027D-462E-BB3A-B2DBDE59BE37}" presName="spacing" presStyleCnt="0"/>
      <dgm:spPr/>
    </dgm:pt>
    <dgm:pt modelId="{7B6E6984-1EEC-4D28-836A-39EFF9908B67}" type="pres">
      <dgm:prSet presAssocID="{DEA4CCDF-0B08-446D-9348-1E570B1CCD5E}" presName="composite" presStyleCnt="0"/>
      <dgm:spPr/>
    </dgm:pt>
    <dgm:pt modelId="{A282E40E-C04F-4094-B3AA-E84D5FFD39CB}" type="pres">
      <dgm:prSet presAssocID="{DEA4CCDF-0B08-446D-9348-1E570B1CCD5E}" presName="imgShp" presStyleLbl="fgImgPlace1" presStyleIdx="1" presStyleCnt="2" custScaleX="91308" custScaleY="75825" custLinFactNeighborX="-16599" custLinFactNeighborY="-840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</dgm:pt>
    <dgm:pt modelId="{1DB4F978-88B5-407C-A440-F8E55563C0C3}" type="pres">
      <dgm:prSet presAssocID="{DEA4CCDF-0B08-446D-9348-1E570B1CCD5E}" presName="txShp" presStyleLbl="node1" presStyleIdx="1" presStyleCnt="2" custScaleX="96701" custScaleY="92976" custLinFactNeighborX="13912" custLinFactNeighborY="-14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79E04F-7540-4772-B97B-12A8F7FF5CC6}" type="presOf" srcId="{DEA4CCDF-0B08-446D-9348-1E570B1CCD5E}" destId="{1DB4F978-88B5-407C-A440-F8E55563C0C3}" srcOrd="0" destOrd="0" presId="urn:microsoft.com/office/officeart/2005/8/layout/vList3#1"/>
    <dgm:cxn modelId="{93293A4A-DB19-4285-B10B-4D64E3657F12}" type="presOf" srcId="{A02021C8-FF02-4044-BAB3-2C2CA8DBDE4E}" destId="{6C9F572B-F702-4893-95C1-549CE074E756}" srcOrd="0" destOrd="0" presId="urn:microsoft.com/office/officeart/2005/8/layout/vList3#1"/>
    <dgm:cxn modelId="{46F2C7AE-D578-4324-B14C-8AE5AD2AA53D}" srcId="{A02021C8-FF02-4044-BAB3-2C2CA8DBDE4E}" destId="{801BEE83-EC95-4987-8F0F-010CF1C8D23C}" srcOrd="0" destOrd="0" parTransId="{413F013E-884F-481D-B873-6A1BBFB98E32}" sibTransId="{300C4241-027D-462E-BB3A-B2DBDE59BE37}"/>
    <dgm:cxn modelId="{2AF9C195-F0DE-4028-BEFE-618FECE0D215}" type="presOf" srcId="{801BEE83-EC95-4987-8F0F-010CF1C8D23C}" destId="{4027CF18-85F3-4B26-8F02-8A771E9F28A6}" srcOrd="0" destOrd="0" presId="urn:microsoft.com/office/officeart/2005/8/layout/vList3#1"/>
    <dgm:cxn modelId="{6577B443-02CE-4B6D-AACD-A037EF775672}" srcId="{A02021C8-FF02-4044-BAB3-2C2CA8DBDE4E}" destId="{DEA4CCDF-0B08-446D-9348-1E570B1CCD5E}" srcOrd="1" destOrd="0" parTransId="{87D3FCDE-887B-4B46-B72C-D606B6CDA631}" sibTransId="{E2B46EA1-DA6A-47D4-BAE4-9A09E27AB227}"/>
    <dgm:cxn modelId="{B9789BDD-3430-496F-B1AB-EDF141E90EB2}" type="presParOf" srcId="{6C9F572B-F702-4893-95C1-549CE074E756}" destId="{A751CC87-210D-4429-AECC-646A1A79108D}" srcOrd="0" destOrd="0" presId="urn:microsoft.com/office/officeart/2005/8/layout/vList3#1"/>
    <dgm:cxn modelId="{38987AFF-30C5-4E2E-B2AE-43E0A2F6424A}" type="presParOf" srcId="{A751CC87-210D-4429-AECC-646A1A79108D}" destId="{0F820B8B-5082-4F8C-A702-92B740791EE4}" srcOrd="0" destOrd="0" presId="urn:microsoft.com/office/officeart/2005/8/layout/vList3#1"/>
    <dgm:cxn modelId="{2904FA9E-1DA9-4313-87A1-A0BEE0CD7F39}" type="presParOf" srcId="{A751CC87-210D-4429-AECC-646A1A79108D}" destId="{4027CF18-85F3-4B26-8F02-8A771E9F28A6}" srcOrd="1" destOrd="0" presId="urn:microsoft.com/office/officeart/2005/8/layout/vList3#1"/>
    <dgm:cxn modelId="{0EE0647D-5E45-4BFF-91B4-47F203D00F30}" type="presParOf" srcId="{6C9F572B-F702-4893-95C1-549CE074E756}" destId="{1CCF25F5-57D6-46CB-ACEC-E5AD4653854C}" srcOrd="1" destOrd="0" presId="urn:microsoft.com/office/officeart/2005/8/layout/vList3#1"/>
    <dgm:cxn modelId="{F403CB34-BB57-43AE-BEB2-4766BCAA6086}" type="presParOf" srcId="{6C9F572B-F702-4893-95C1-549CE074E756}" destId="{7B6E6984-1EEC-4D28-836A-39EFF9908B67}" srcOrd="2" destOrd="0" presId="urn:microsoft.com/office/officeart/2005/8/layout/vList3#1"/>
    <dgm:cxn modelId="{D2ABB6D0-9F06-475F-9C5A-1E79B39D9EE7}" type="presParOf" srcId="{7B6E6984-1EEC-4D28-836A-39EFF9908B67}" destId="{A282E40E-C04F-4094-B3AA-E84D5FFD39CB}" srcOrd="0" destOrd="0" presId="urn:microsoft.com/office/officeart/2005/8/layout/vList3#1"/>
    <dgm:cxn modelId="{1006EC6F-EF06-41A9-822B-02D0CA905AD5}" type="presParOf" srcId="{7B6E6984-1EEC-4D28-836A-39EFF9908B67}" destId="{1DB4F978-88B5-407C-A440-F8E55563C0C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AE7838-685E-4DA7-B505-627EC2F7AEA7}" type="doc">
      <dgm:prSet loTypeId="urn:microsoft.com/office/officeart/2005/8/layout/hList9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397FFAE-D408-4C66-BF13-80A6C0E8F7AA}">
      <dgm:prSet phldrT="[Текст]"/>
      <dgm:spPr>
        <a:blipFill dpi="0" rotWithShape="0">
          <a:blip xmlns:r="http://schemas.openxmlformats.org/officeDocument/2006/relationships" r:embed="rId1">
            <a:alphaModFix amt="55000"/>
          </a:blip>
          <a:srcRect/>
          <a:stretch>
            <a:fillRect/>
          </a:stretch>
        </a:blipFill>
      </dgm:spPr>
      <dgm:t>
        <a:bodyPr/>
        <a:lstStyle/>
        <a:p>
          <a:r>
            <a:rPr lang="ru-RU" dirty="0" smtClean="0">
              <a:solidFill>
                <a:srgbClr val="3F10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0,75%</a:t>
          </a:r>
          <a:endParaRPr lang="ru-RU" dirty="0">
            <a:solidFill>
              <a:srgbClr val="3F106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216FE41B-0FE4-4966-A15F-8E35574A60E0}" type="parTrans" cxnId="{271CAA2A-2C5B-4A05-8401-1555F0825E41}">
      <dgm:prSet/>
      <dgm:spPr/>
      <dgm:t>
        <a:bodyPr/>
        <a:lstStyle/>
        <a:p>
          <a:endParaRPr lang="ru-RU"/>
        </a:p>
      </dgm:t>
    </dgm:pt>
    <dgm:pt modelId="{8FC708B6-8C8D-431D-8A94-340C5352A430}" type="sibTrans" cxnId="{271CAA2A-2C5B-4A05-8401-1555F0825E41}">
      <dgm:prSet/>
      <dgm:spPr/>
      <dgm:t>
        <a:bodyPr/>
        <a:lstStyle/>
        <a:p>
          <a:endParaRPr lang="ru-RU"/>
        </a:p>
      </dgm:t>
    </dgm:pt>
    <dgm:pt modelId="{57029658-2BFA-479C-8C43-B4612C0C8787}">
      <dgm:prSet phldrT="[Текст]" custT="1"/>
      <dgm:spPr/>
      <dgm:t>
        <a:bodyPr/>
        <a:lstStyle/>
        <a:p>
          <a:pPr algn="l"/>
          <a:r>
            <a:rPr kumimoji="0" lang="ru-RU" sz="1800" b="1" i="0" u="none" strike="noStrike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rPr>
            <a:t>- Резидент Моногорода и ТОСЭР Ростовской области;</a:t>
          </a:r>
          <a:endParaRPr lang="ru-RU" sz="1800" dirty="0"/>
        </a:p>
      </dgm:t>
    </dgm:pt>
    <dgm:pt modelId="{6D6CF5B1-313A-4D00-9C4C-E185F769BF26}" type="parTrans" cxnId="{0D7BBB8C-F25D-4C7C-8EEE-72072C3369B0}">
      <dgm:prSet/>
      <dgm:spPr/>
      <dgm:t>
        <a:bodyPr/>
        <a:lstStyle/>
        <a:p>
          <a:endParaRPr lang="ru-RU"/>
        </a:p>
      </dgm:t>
    </dgm:pt>
    <dgm:pt modelId="{E166D31E-BC07-4E58-B027-702884678EED}" type="sibTrans" cxnId="{0D7BBB8C-F25D-4C7C-8EEE-72072C3369B0}">
      <dgm:prSet/>
      <dgm:spPr/>
      <dgm:t>
        <a:bodyPr/>
        <a:lstStyle/>
        <a:p>
          <a:endParaRPr lang="ru-RU"/>
        </a:p>
      </dgm:t>
    </dgm:pt>
    <dgm:pt modelId="{E2D2C844-78F2-49EE-ABFE-C98E5155583D}">
      <dgm:prSet phldrT="[Текст]" custT="1"/>
      <dgm:spPr>
        <a:blipFill dpi="0" rotWithShape="0">
          <a:blip xmlns:r="http://schemas.openxmlformats.org/officeDocument/2006/relationships" r:embed="rId2">
            <a:alphaModFix amt="58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2800" dirty="0" smtClean="0">
              <a:solidFill>
                <a:srgbClr val="3F10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0,5%</a:t>
          </a:r>
          <a:endParaRPr lang="ru-RU" sz="2800" dirty="0">
            <a:solidFill>
              <a:srgbClr val="3F106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F0BBE5-07EF-425C-82E1-7FF13325E75D}" type="parTrans" cxnId="{99D50513-1264-4E12-946A-7AB34E9FE406}">
      <dgm:prSet/>
      <dgm:spPr/>
      <dgm:t>
        <a:bodyPr/>
        <a:lstStyle/>
        <a:p>
          <a:endParaRPr lang="ru-RU"/>
        </a:p>
      </dgm:t>
    </dgm:pt>
    <dgm:pt modelId="{5414EEB1-DA6A-48B6-A3ED-25F57343957E}" type="sibTrans" cxnId="{99D50513-1264-4E12-946A-7AB34E9FE406}">
      <dgm:prSet/>
      <dgm:spPr/>
      <dgm:t>
        <a:bodyPr/>
        <a:lstStyle/>
        <a:p>
          <a:endParaRPr lang="ru-RU"/>
        </a:p>
      </dgm:t>
    </dgm:pt>
    <dgm:pt modelId="{783211F1-2E77-4B55-A2F4-38F56699DB68}">
      <dgm:prSet phldrT="[Текст]"/>
      <dgm:spPr/>
      <dgm:t>
        <a:bodyPr/>
        <a:lstStyle/>
        <a:p>
          <a:r>
            <a:rPr kumimoji="0" lang="ru-RU" b="1" i="0" u="none" strike="noStrike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rPr>
            <a:t>- Поручительство по продукту Фонда «ЛАЙТ</a:t>
          </a:r>
          <a:r>
            <a:rPr kumimoji="0" lang="ru-RU" b="1" i="0" u="none" strike="noStrike" cap="none" spc="0" normalizeH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rPr>
            <a:t> - гарантия</a:t>
          </a:r>
          <a:r>
            <a:rPr kumimoji="0" lang="ru-RU" b="1" i="0" u="none" strike="noStrike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rPr>
            <a:t>»;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kumimoji="0" lang="ru-RU" b="1" i="0" u="none" strike="noStrike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rPr>
            <a:t>поручительство по продукту АО «Корпорации МСП» «СОГАРАНТИЯ»;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1202BB-E747-4BCC-A265-00F9FA46EECB}" type="parTrans" cxnId="{BA37C431-DE6A-4CE2-9FA0-05998B084BC3}">
      <dgm:prSet/>
      <dgm:spPr/>
      <dgm:t>
        <a:bodyPr/>
        <a:lstStyle/>
        <a:p>
          <a:endParaRPr lang="ru-RU"/>
        </a:p>
      </dgm:t>
    </dgm:pt>
    <dgm:pt modelId="{721E0C7E-8120-4323-A747-FAA31A11AD7F}" type="sibTrans" cxnId="{BA37C431-DE6A-4CE2-9FA0-05998B084BC3}">
      <dgm:prSet/>
      <dgm:spPr/>
      <dgm:t>
        <a:bodyPr/>
        <a:lstStyle/>
        <a:p>
          <a:endParaRPr lang="ru-RU"/>
        </a:p>
      </dgm:t>
    </dgm:pt>
    <dgm:pt modelId="{F63DFD40-F252-4128-8893-B9297C8AEB35}">
      <dgm:prSet custT="1"/>
      <dgm:spPr>
        <a:blipFill dpi="0" rotWithShape="0">
          <a:blip xmlns:r="http://schemas.openxmlformats.org/officeDocument/2006/relationships" r:embed="rId3">
            <a:alphaModFix amt="79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2500" b="1" dirty="0" smtClean="0">
              <a:solidFill>
                <a:srgbClr val="3F10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1,00%</a:t>
          </a:r>
          <a:endParaRPr lang="ru-RU" sz="2500" b="1" dirty="0">
            <a:solidFill>
              <a:srgbClr val="3F106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gm:t>
    </dgm:pt>
    <dgm:pt modelId="{D94AE453-F0B8-47B7-8716-BA6A9DF6FA50}" type="parTrans" cxnId="{074CB1B7-93E3-4714-8105-29DAB9C4DA06}">
      <dgm:prSet/>
      <dgm:spPr/>
      <dgm:t>
        <a:bodyPr/>
        <a:lstStyle/>
        <a:p>
          <a:endParaRPr lang="ru-RU"/>
        </a:p>
      </dgm:t>
    </dgm:pt>
    <dgm:pt modelId="{64E53175-AA2A-417B-8E54-DA0674C52469}" type="sibTrans" cxnId="{074CB1B7-93E3-4714-8105-29DAB9C4DA06}">
      <dgm:prSet/>
      <dgm:spPr/>
      <dgm:t>
        <a:bodyPr/>
        <a:lstStyle/>
        <a:p>
          <a:endParaRPr lang="ru-RU"/>
        </a:p>
      </dgm:t>
    </dgm:pt>
    <dgm:pt modelId="{D76A0A8F-C3EA-41F5-900C-1EA53A622D9D}">
      <dgm:prSet custT="1"/>
      <dgm:spPr/>
      <dgm:t>
        <a:bodyPr/>
        <a:lstStyle/>
        <a:p>
          <a:r>
            <a:rPr kumimoji="0" lang="ru-RU" sz="1400" b="1" i="0" u="none" strike="noStrike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rPr>
            <a:t>- По всем остальным категориям, не включенным в льготный перечень </a:t>
          </a:r>
          <a:r>
            <a:rPr kumimoji="0" lang="ru-RU" sz="1400" b="0" i="0" u="none" strike="noStrike" cap="none" spc="0" normalizeH="0" baseline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(независимо от </a:t>
          </a:r>
          <a:r>
            <a:rPr lang="ru-RU" sz="1400" b="0" dirty="0" smtClean="0">
              <a:effectLst/>
              <a:latin typeface="Arial" pitchFamily="34" charset="0"/>
              <a:cs typeface="Arial" pitchFamily="34" charset="0"/>
            </a:rPr>
            <a:t>программы, </a:t>
          </a:r>
          <a:r>
            <a:rPr kumimoji="0" lang="ru-RU" sz="1400" b="0" i="0" u="none" strike="noStrike" cap="none" spc="0" normalizeH="0" baseline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продукта Фонда, целей</a:t>
          </a:r>
          <a:r>
            <a:rPr kumimoji="0" lang="ru-RU" sz="1400" b="0" i="0" u="none" strike="noStrike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 обязательств, вида деятельности и пр.)</a:t>
          </a:r>
          <a:endParaRPr lang="ru-RU" sz="1400" b="0" dirty="0">
            <a:effectLst/>
          </a:endParaRPr>
        </a:p>
      </dgm:t>
    </dgm:pt>
    <dgm:pt modelId="{65E1EAA5-B5B9-426B-B8E3-8B78EB663A4A}" type="parTrans" cxnId="{BBFC4C7A-CBE2-4E94-B659-55785D033CBE}">
      <dgm:prSet/>
      <dgm:spPr/>
      <dgm:t>
        <a:bodyPr/>
        <a:lstStyle/>
        <a:p>
          <a:endParaRPr lang="ru-RU"/>
        </a:p>
      </dgm:t>
    </dgm:pt>
    <dgm:pt modelId="{12D8091B-0A67-484B-9E95-783987D47074}" type="sibTrans" cxnId="{BBFC4C7A-CBE2-4E94-B659-55785D033CBE}">
      <dgm:prSet/>
      <dgm:spPr/>
      <dgm:t>
        <a:bodyPr/>
        <a:lstStyle/>
        <a:p>
          <a:endParaRPr lang="ru-RU"/>
        </a:p>
      </dgm:t>
    </dgm:pt>
    <dgm:pt modelId="{D6C83730-3FEE-4312-ABD8-8CCF2992954C}" type="pres">
      <dgm:prSet presAssocID="{D3AE7838-685E-4DA7-B505-627EC2F7AEA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A10216B-B613-45FC-B06A-05E99D55246B}" type="pres">
      <dgm:prSet presAssocID="{5397FFAE-D408-4C66-BF13-80A6C0E8F7AA}" presName="posSpace" presStyleCnt="0"/>
      <dgm:spPr/>
    </dgm:pt>
    <dgm:pt modelId="{5A482F4A-0011-4092-9574-C56D9B300560}" type="pres">
      <dgm:prSet presAssocID="{5397FFAE-D408-4C66-BF13-80A6C0E8F7AA}" presName="vertFlow" presStyleCnt="0"/>
      <dgm:spPr/>
    </dgm:pt>
    <dgm:pt modelId="{C6A60756-1965-453B-8AB1-D72A543CEF0B}" type="pres">
      <dgm:prSet presAssocID="{5397FFAE-D408-4C66-BF13-80A6C0E8F7AA}" presName="topSpace" presStyleCnt="0"/>
      <dgm:spPr/>
    </dgm:pt>
    <dgm:pt modelId="{5759C1A9-8A3B-4FB2-8D6F-3DE6719D3045}" type="pres">
      <dgm:prSet presAssocID="{5397FFAE-D408-4C66-BF13-80A6C0E8F7AA}" presName="firstComp" presStyleCnt="0"/>
      <dgm:spPr/>
    </dgm:pt>
    <dgm:pt modelId="{D82D8A0A-C868-4F5D-9AC9-12EF8F866679}" type="pres">
      <dgm:prSet presAssocID="{5397FFAE-D408-4C66-BF13-80A6C0E8F7AA}" presName="firstChild" presStyleLbl="bgAccFollowNode1" presStyleIdx="0" presStyleCnt="3" custScaleX="133719" custScaleY="261040" custLinFactY="23216" custLinFactNeighborX="36340" custLinFactNeighborY="100000"/>
      <dgm:spPr/>
      <dgm:t>
        <a:bodyPr/>
        <a:lstStyle/>
        <a:p>
          <a:endParaRPr lang="ru-RU"/>
        </a:p>
      </dgm:t>
    </dgm:pt>
    <dgm:pt modelId="{17C2999B-7DDC-4CBE-977D-21A1C3E74C41}" type="pres">
      <dgm:prSet presAssocID="{5397FFAE-D408-4C66-BF13-80A6C0E8F7AA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6D36B-D8AA-4578-ACAD-D58A4D3383A1}" type="pres">
      <dgm:prSet presAssocID="{5397FFAE-D408-4C66-BF13-80A6C0E8F7AA}" presName="negSpace" presStyleCnt="0"/>
      <dgm:spPr/>
    </dgm:pt>
    <dgm:pt modelId="{61DDE409-EC62-434A-ACFB-06B70B6A257F}" type="pres">
      <dgm:prSet presAssocID="{5397FFAE-D408-4C66-BF13-80A6C0E8F7AA}" presName="circle" presStyleLbl="node1" presStyleIdx="0" presStyleCnt="3" custScaleX="206808" custScaleY="172062" custLinFactX="177306" custLinFactNeighborX="200000" custLinFactNeighborY="-34492"/>
      <dgm:spPr/>
      <dgm:t>
        <a:bodyPr/>
        <a:lstStyle/>
        <a:p>
          <a:endParaRPr lang="ru-RU"/>
        </a:p>
      </dgm:t>
    </dgm:pt>
    <dgm:pt modelId="{F55C45CE-5447-4FD8-BCF1-BD749965E27A}" type="pres">
      <dgm:prSet presAssocID="{8FC708B6-8C8D-431D-8A94-340C5352A430}" presName="transSpace" presStyleCnt="0"/>
      <dgm:spPr/>
    </dgm:pt>
    <dgm:pt modelId="{E517F4C0-EE81-4F99-B335-77015C826DAC}" type="pres">
      <dgm:prSet presAssocID="{F63DFD40-F252-4128-8893-B9297C8AEB35}" presName="posSpace" presStyleCnt="0"/>
      <dgm:spPr/>
    </dgm:pt>
    <dgm:pt modelId="{E0D8F857-0E26-4E90-884E-10244FC57272}" type="pres">
      <dgm:prSet presAssocID="{F63DFD40-F252-4128-8893-B9297C8AEB35}" presName="vertFlow" presStyleCnt="0"/>
      <dgm:spPr/>
    </dgm:pt>
    <dgm:pt modelId="{4290A313-90CB-4487-8CBE-AE187BA78CEE}" type="pres">
      <dgm:prSet presAssocID="{F63DFD40-F252-4128-8893-B9297C8AEB35}" presName="topSpace" presStyleCnt="0"/>
      <dgm:spPr/>
    </dgm:pt>
    <dgm:pt modelId="{544CE6F1-E205-4406-A014-0F1E32DCBA18}" type="pres">
      <dgm:prSet presAssocID="{F63DFD40-F252-4128-8893-B9297C8AEB35}" presName="firstComp" presStyleCnt="0"/>
      <dgm:spPr/>
    </dgm:pt>
    <dgm:pt modelId="{280D2426-7E0C-4A64-9FE9-0EDDEA927BAA}" type="pres">
      <dgm:prSet presAssocID="{F63DFD40-F252-4128-8893-B9297C8AEB35}" presName="firstChild" presStyleLbl="bgAccFollowNode1" presStyleIdx="1" presStyleCnt="3" custScaleX="149756" custScaleY="286412" custLinFactX="82071" custLinFactNeighborX="100000" custLinFactNeighborY="95174"/>
      <dgm:spPr/>
      <dgm:t>
        <a:bodyPr/>
        <a:lstStyle/>
        <a:p>
          <a:endParaRPr lang="ru-RU"/>
        </a:p>
      </dgm:t>
    </dgm:pt>
    <dgm:pt modelId="{1A1C17C5-4880-48A0-9386-8535B868465F}" type="pres">
      <dgm:prSet presAssocID="{F63DFD40-F252-4128-8893-B9297C8AEB35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9D2A6-8775-40D6-90A9-B18305A60DC9}" type="pres">
      <dgm:prSet presAssocID="{F63DFD40-F252-4128-8893-B9297C8AEB35}" presName="negSpace" presStyleCnt="0"/>
      <dgm:spPr/>
    </dgm:pt>
    <dgm:pt modelId="{0A052388-E37B-4208-A71D-EF4E1DC6CACB}" type="pres">
      <dgm:prSet presAssocID="{F63DFD40-F252-4128-8893-B9297C8AEB35}" presName="circle" presStyleLbl="node1" presStyleIdx="1" presStyleCnt="3" custScaleX="213075" custScaleY="196763" custLinFactX="100000" custLinFactNeighborX="184481" custLinFactNeighborY="-72162"/>
      <dgm:spPr/>
      <dgm:t>
        <a:bodyPr/>
        <a:lstStyle/>
        <a:p>
          <a:endParaRPr lang="ru-RU"/>
        </a:p>
      </dgm:t>
    </dgm:pt>
    <dgm:pt modelId="{3CE21DBF-E75E-4A39-BC2C-A207AFE8FA1A}" type="pres">
      <dgm:prSet presAssocID="{64E53175-AA2A-417B-8E54-DA0674C52469}" presName="transSpace" presStyleCnt="0"/>
      <dgm:spPr/>
    </dgm:pt>
    <dgm:pt modelId="{F695D82E-503D-46A0-8506-B51BD5E9B161}" type="pres">
      <dgm:prSet presAssocID="{E2D2C844-78F2-49EE-ABFE-C98E5155583D}" presName="posSpace" presStyleCnt="0"/>
      <dgm:spPr/>
    </dgm:pt>
    <dgm:pt modelId="{A4689F30-2268-4C66-8E8F-844981FF7039}" type="pres">
      <dgm:prSet presAssocID="{E2D2C844-78F2-49EE-ABFE-C98E5155583D}" presName="vertFlow" presStyleCnt="0"/>
      <dgm:spPr/>
    </dgm:pt>
    <dgm:pt modelId="{317E5EEC-5309-4431-8E36-8B521E44A03E}" type="pres">
      <dgm:prSet presAssocID="{E2D2C844-78F2-49EE-ABFE-C98E5155583D}" presName="topSpace" presStyleCnt="0"/>
      <dgm:spPr/>
    </dgm:pt>
    <dgm:pt modelId="{1B58026B-E720-414D-8502-5EB3C9359EAF}" type="pres">
      <dgm:prSet presAssocID="{E2D2C844-78F2-49EE-ABFE-C98E5155583D}" presName="firstComp" presStyleCnt="0"/>
      <dgm:spPr/>
    </dgm:pt>
    <dgm:pt modelId="{0600CD08-7E67-4EDD-A999-D16FFBAEB11B}" type="pres">
      <dgm:prSet presAssocID="{E2D2C844-78F2-49EE-ABFE-C98E5155583D}" presName="firstChild" presStyleLbl="bgAccFollowNode1" presStyleIdx="2" presStyleCnt="3" custScaleX="148637" custScaleY="277807" custLinFactX="-100000" custLinFactY="3097" custLinFactNeighborX="-153188" custLinFactNeighborY="100000"/>
      <dgm:spPr/>
      <dgm:t>
        <a:bodyPr/>
        <a:lstStyle/>
        <a:p>
          <a:endParaRPr lang="ru-RU"/>
        </a:p>
      </dgm:t>
    </dgm:pt>
    <dgm:pt modelId="{937970C7-F149-4D23-BF38-6859A45E136B}" type="pres">
      <dgm:prSet presAssocID="{E2D2C844-78F2-49EE-ABFE-C98E5155583D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175D8-2C4F-418C-8E3C-DCDDB3AD81EB}" type="pres">
      <dgm:prSet presAssocID="{E2D2C844-78F2-49EE-ABFE-C98E5155583D}" presName="negSpace" presStyleCnt="0"/>
      <dgm:spPr/>
    </dgm:pt>
    <dgm:pt modelId="{2FC44FA1-30A7-4D26-9A4C-42A61846011D}" type="pres">
      <dgm:prSet presAssocID="{E2D2C844-78F2-49EE-ABFE-C98E5155583D}" presName="circle" presStyleLbl="node1" presStyleIdx="2" presStyleCnt="3" custScaleX="205524" custScaleY="175368" custLinFactX="-300000" custLinFactNeighborX="-319203" custLinFactNeighborY="-15657"/>
      <dgm:spPr/>
      <dgm:t>
        <a:bodyPr/>
        <a:lstStyle/>
        <a:p>
          <a:endParaRPr lang="ru-RU"/>
        </a:p>
      </dgm:t>
    </dgm:pt>
  </dgm:ptLst>
  <dgm:cxnLst>
    <dgm:cxn modelId="{271CAA2A-2C5B-4A05-8401-1555F0825E41}" srcId="{D3AE7838-685E-4DA7-B505-627EC2F7AEA7}" destId="{5397FFAE-D408-4C66-BF13-80A6C0E8F7AA}" srcOrd="0" destOrd="0" parTransId="{216FE41B-0FE4-4966-A15F-8E35574A60E0}" sibTransId="{8FC708B6-8C8D-431D-8A94-340C5352A430}"/>
    <dgm:cxn modelId="{A4A63B21-D654-4380-8139-C33BE438A80C}" type="presOf" srcId="{783211F1-2E77-4B55-A2F4-38F56699DB68}" destId="{0600CD08-7E67-4EDD-A999-D16FFBAEB11B}" srcOrd="0" destOrd="0" presId="urn:microsoft.com/office/officeart/2005/8/layout/hList9"/>
    <dgm:cxn modelId="{0D7BBB8C-F25D-4C7C-8EEE-72072C3369B0}" srcId="{5397FFAE-D408-4C66-BF13-80A6C0E8F7AA}" destId="{57029658-2BFA-479C-8C43-B4612C0C8787}" srcOrd="0" destOrd="0" parTransId="{6D6CF5B1-313A-4D00-9C4C-E185F769BF26}" sibTransId="{E166D31E-BC07-4E58-B027-702884678EED}"/>
    <dgm:cxn modelId="{BBFC4C7A-CBE2-4E94-B659-55785D033CBE}" srcId="{F63DFD40-F252-4128-8893-B9297C8AEB35}" destId="{D76A0A8F-C3EA-41F5-900C-1EA53A622D9D}" srcOrd="0" destOrd="0" parTransId="{65E1EAA5-B5B9-426B-B8E3-8B78EB663A4A}" sibTransId="{12D8091B-0A67-484B-9E95-783987D47074}"/>
    <dgm:cxn modelId="{F6691587-70CB-4461-834A-AD44B287D32C}" type="presOf" srcId="{F63DFD40-F252-4128-8893-B9297C8AEB35}" destId="{0A052388-E37B-4208-A71D-EF4E1DC6CACB}" srcOrd="0" destOrd="0" presId="urn:microsoft.com/office/officeart/2005/8/layout/hList9"/>
    <dgm:cxn modelId="{985420E4-1114-40BA-8276-073CB909F861}" type="presOf" srcId="{D76A0A8F-C3EA-41F5-900C-1EA53A622D9D}" destId="{1A1C17C5-4880-48A0-9386-8535B868465F}" srcOrd="1" destOrd="0" presId="urn:microsoft.com/office/officeart/2005/8/layout/hList9"/>
    <dgm:cxn modelId="{087529A8-2099-4513-A09E-7086F6223663}" type="presOf" srcId="{D76A0A8F-C3EA-41F5-900C-1EA53A622D9D}" destId="{280D2426-7E0C-4A64-9FE9-0EDDEA927BAA}" srcOrd="0" destOrd="0" presId="urn:microsoft.com/office/officeart/2005/8/layout/hList9"/>
    <dgm:cxn modelId="{E1A25A47-A0AE-42FA-A88C-085BFC5D431F}" type="presOf" srcId="{783211F1-2E77-4B55-A2F4-38F56699DB68}" destId="{937970C7-F149-4D23-BF38-6859A45E136B}" srcOrd="1" destOrd="0" presId="urn:microsoft.com/office/officeart/2005/8/layout/hList9"/>
    <dgm:cxn modelId="{0E85EE46-F8BE-4AFE-A9D8-5CD5A280C9A5}" type="presOf" srcId="{57029658-2BFA-479C-8C43-B4612C0C8787}" destId="{17C2999B-7DDC-4CBE-977D-21A1C3E74C41}" srcOrd="1" destOrd="0" presId="urn:microsoft.com/office/officeart/2005/8/layout/hList9"/>
    <dgm:cxn modelId="{E29BD8EA-0106-4D93-8A88-970B2298DA6B}" type="presOf" srcId="{D3AE7838-685E-4DA7-B505-627EC2F7AEA7}" destId="{D6C83730-3FEE-4312-ABD8-8CCF2992954C}" srcOrd="0" destOrd="0" presId="urn:microsoft.com/office/officeart/2005/8/layout/hList9"/>
    <dgm:cxn modelId="{074CB1B7-93E3-4714-8105-29DAB9C4DA06}" srcId="{D3AE7838-685E-4DA7-B505-627EC2F7AEA7}" destId="{F63DFD40-F252-4128-8893-B9297C8AEB35}" srcOrd="1" destOrd="0" parTransId="{D94AE453-F0B8-47B7-8716-BA6A9DF6FA50}" sibTransId="{64E53175-AA2A-417B-8E54-DA0674C52469}"/>
    <dgm:cxn modelId="{BA37C431-DE6A-4CE2-9FA0-05998B084BC3}" srcId="{E2D2C844-78F2-49EE-ABFE-C98E5155583D}" destId="{783211F1-2E77-4B55-A2F4-38F56699DB68}" srcOrd="0" destOrd="0" parTransId="{7D1202BB-E747-4BCC-A265-00F9FA46EECB}" sibTransId="{721E0C7E-8120-4323-A747-FAA31A11AD7F}"/>
    <dgm:cxn modelId="{E6CDEFC6-C26F-459D-B53E-F609DA683FAF}" type="presOf" srcId="{57029658-2BFA-479C-8C43-B4612C0C8787}" destId="{D82D8A0A-C868-4F5D-9AC9-12EF8F866679}" srcOrd="0" destOrd="0" presId="urn:microsoft.com/office/officeart/2005/8/layout/hList9"/>
    <dgm:cxn modelId="{0C429F12-FACE-4A5B-8C76-A5C23F39E042}" type="presOf" srcId="{E2D2C844-78F2-49EE-ABFE-C98E5155583D}" destId="{2FC44FA1-30A7-4D26-9A4C-42A61846011D}" srcOrd="0" destOrd="0" presId="urn:microsoft.com/office/officeart/2005/8/layout/hList9"/>
    <dgm:cxn modelId="{99D50513-1264-4E12-946A-7AB34E9FE406}" srcId="{D3AE7838-685E-4DA7-B505-627EC2F7AEA7}" destId="{E2D2C844-78F2-49EE-ABFE-C98E5155583D}" srcOrd="2" destOrd="0" parTransId="{78F0BBE5-07EF-425C-82E1-7FF13325E75D}" sibTransId="{5414EEB1-DA6A-48B6-A3ED-25F57343957E}"/>
    <dgm:cxn modelId="{5E59017A-1662-4A28-9BEC-6FD56766FAF9}" type="presOf" srcId="{5397FFAE-D408-4C66-BF13-80A6C0E8F7AA}" destId="{61DDE409-EC62-434A-ACFB-06B70B6A257F}" srcOrd="0" destOrd="0" presId="urn:microsoft.com/office/officeart/2005/8/layout/hList9"/>
    <dgm:cxn modelId="{F926B3E9-94BD-4E91-8BB0-65E648345222}" type="presParOf" srcId="{D6C83730-3FEE-4312-ABD8-8CCF2992954C}" destId="{DA10216B-B613-45FC-B06A-05E99D55246B}" srcOrd="0" destOrd="0" presId="urn:microsoft.com/office/officeart/2005/8/layout/hList9"/>
    <dgm:cxn modelId="{E5B0C64D-6791-42D0-8A21-C14D3F7BA23F}" type="presParOf" srcId="{D6C83730-3FEE-4312-ABD8-8CCF2992954C}" destId="{5A482F4A-0011-4092-9574-C56D9B300560}" srcOrd="1" destOrd="0" presId="urn:microsoft.com/office/officeart/2005/8/layout/hList9"/>
    <dgm:cxn modelId="{8ABD6609-559C-4B64-A31F-B92235A6A48F}" type="presParOf" srcId="{5A482F4A-0011-4092-9574-C56D9B300560}" destId="{C6A60756-1965-453B-8AB1-D72A543CEF0B}" srcOrd="0" destOrd="0" presId="urn:microsoft.com/office/officeart/2005/8/layout/hList9"/>
    <dgm:cxn modelId="{ABD2711E-8F15-47D2-B42F-721488ED009B}" type="presParOf" srcId="{5A482F4A-0011-4092-9574-C56D9B300560}" destId="{5759C1A9-8A3B-4FB2-8D6F-3DE6719D3045}" srcOrd="1" destOrd="0" presId="urn:microsoft.com/office/officeart/2005/8/layout/hList9"/>
    <dgm:cxn modelId="{805D2056-7513-4182-B470-C60D3D6DC070}" type="presParOf" srcId="{5759C1A9-8A3B-4FB2-8D6F-3DE6719D3045}" destId="{D82D8A0A-C868-4F5D-9AC9-12EF8F866679}" srcOrd="0" destOrd="0" presId="urn:microsoft.com/office/officeart/2005/8/layout/hList9"/>
    <dgm:cxn modelId="{18867111-AB9A-4609-9714-3C3109AC23F2}" type="presParOf" srcId="{5759C1A9-8A3B-4FB2-8D6F-3DE6719D3045}" destId="{17C2999B-7DDC-4CBE-977D-21A1C3E74C41}" srcOrd="1" destOrd="0" presId="urn:microsoft.com/office/officeart/2005/8/layout/hList9"/>
    <dgm:cxn modelId="{2ECD580F-B8A9-4EF9-AB46-C137AFA905DC}" type="presParOf" srcId="{D6C83730-3FEE-4312-ABD8-8CCF2992954C}" destId="{A396D36B-D8AA-4578-ACAD-D58A4D3383A1}" srcOrd="2" destOrd="0" presId="urn:microsoft.com/office/officeart/2005/8/layout/hList9"/>
    <dgm:cxn modelId="{F98E18D6-783A-46CA-AD4D-C3D9329F7F8F}" type="presParOf" srcId="{D6C83730-3FEE-4312-ABD8-8CCF2992954C}" destId="{61DDE409-EC62-434A-ACFB-06B70B6A257F}" srcOrd="3" destOrd="0" presId="urn:microsoft.com/office/officeart/2005/8/layout/hList9"/>
    <dgm:cxn modelId="{957A2529-F6C5-4DA4-AB07-EBDAB5497A89}" type="presParOf" srcId="{D6C83730-3FEE-4312-ABD8-8CCF2992954C}" destId="{F55C45CE-5447-4FD8-BCF1-BD749965E27A}" srcOrd="4" destOrd="0" presId="urn:microsoft.com/office/officeart/2005/8/layout/hList9"/>
    <dgm:cxn modelId="{3F912F05-21E0-40C7-825E-516A4F76175B}" type="presParOf" srcId="{D6C83730-3FEE-4312-ABD8-8CCF2992954C}" destId="{E517F4C0-EE81-4F99-B335-77015C826DAC}" srcOrd="5" destOrd="0" presId="urn:microsoft.com/office/officeart/2005/8/layout/hList9"/>
    <dgm:cxn modelId="{A80841DA-7030-4894-9095-A9C516028397}" type="presParOf" srcId="{D6C83730-3FEE-4312-ABD8-8CCF2992954C}" destId="{E0D8F857-0E26-4E90-884E-10244FC57272}" srcOrd="6" destOrd="0" presId="urn:microsoft.com/office/officeart/2005/8/layout/hList9"/>
    <dgm:cxn modelId="{AD12AB2A-A6BA-4C83-B5CD-E60D6F3FE53B}" type="presParOf" srcId="{E0D8F857-0E26-4E90-884E-10244FC57272}" destId="{4290A313-90CB-4487-8CBE-AE187BA78CEE}" srcOrd="0" destOrd="0" presId="urn:microsoft.com/office/officeart/2005/8/layout/hList9"/>
    <dgm:cxn modelId="{B4D2C0D7-53BC-4724-86E7-58682E107802}" type="presParOf" srcId="{E0D8F857-0E26-4E90-884E-10244FC57272}" destId="{544CE6F1-E205-4406-A014-0F1E32DCBA18}" srcOrd="1" destOrd="0" presId="urn:microsoft.com/office/officeart/2005/8/layout/hList9"/>
    <dgm:cxn modelId="{87B40620-F181-4C57-BAAA-F5CC4DB985AF}" type="presParOf" srcId="{544CE6F1-E205-4406-A014-0F1E32DCBA18}" destId="{280D2426-7E0C-4A64-9FE9-0EDDEA927BAA}" srcOrd="0" destOrd="0" presId="urn:microsoft.com/office/officeart/2005/8/layout/hList9"/>
    <dgm:cxn modelId="{B6A0E3A6-7CED-44F6-840D-456AE572C0CD}" type="presParOf" srcId="{544CE6F1-E205-4406-A014-0F1E32DCBA18}" destId="{1A1C17C5-4880-48A0-9386-8535B868465F}" srcOrd="1" destOrd="0" presId="urn:microsoft.com/office/officeart/2005/8/layout/hList9"/>
    <dgm:cxn modelId="{CB45DC77-4C1E-4637-812A-99951C9C5B09}" type="presParOf" srcId="{D6C83730-3FEE-4312-ABD8-8CCF2992954C}" destId="{7F39D2A6-8775-40D6-90A9-B18305A60DC9}" srcOrd="7" destOrd="0" presId="urn:microsoft.com/office/officeart/2005/8/layout/hList9"/>
    <dgm:cxn modelId="{6BA44582-1A8B-4F05-85D1-A5687DBD3AE4}" type="presParOf" srcId="{D6C83730-3FEE-4312-ABD8-8CCF2992954C}" destId="{0A052388-E37B-4208-A71D-EF4E1DC6CACB}" srcOrd="8" destOrd="0" presId="urn:microsoft.com/office/officeart/2005/8/layout/hList9"/>
    <dgm:cxn modelId="{BAEA9A0D-9F97-497F-B57B-CF7BB81DEFEA}" type="presParOf" srcId="{D6C83730-3FEE-4312-ABD8-8CCF2992954C}" destId="{3CE21DBF-E75E-4A39-BC2C-A207AFE8FA1A}" srcOrd="9" destOrd="0" presId="urn:microsoft.com/office/officeart/2005/8/layout/hList9"/>
    <dgm:cxn modelId="{D672228E-FD0C-4B80-A53A-C5CF675E9AC9}" type="presParOf" srcId="{D6C83730-3FEE-4312-ABD8-8CCF2992954C}" destId="{F695D82E-503D-46A0-8506-B51BD5E9B161}" srcOrd="10" destOrd="0" presId="urn:microsoft.com/office/officeart/2005/8/layout/hList9"/>
    <dgm:cxn modelId="{25EA0674-0148-494C-BC3C-3828DACA043B}" type="presParOf" srcId="{D6C83730-3FEE-4312-ABD8-8CCF2992954C}" destId="{A4689F30-2268-4C66-8E8F-844981FF7039}" srcOrd="11" destOrd="0" presId="urn:microsoft.com/office/officeart/2005/8/layout/hList9"/>
    <dgm:cxn modelId="{274DF551-102E-4BBC-A11B-AE1FE15A643C}" type="presParOf" srcId="{A4689F30-2268-4C66-8E8F-844981FF7039}" destId="{317E5EEC-5309-4431-8E36-8B521E44A03E}" srcOrd="0" destOrd="0" presId="urn:microsoft.com/office/officeart/2005/8/layout/hList9"/>
    <dgm:cxn modelId="{25B3697B-DEC7-4C16-B53C-EF31B6392133}" type="presParOf" srcId="{A4689F30-2268-4C66-8E8F-844981FF7039}" destId="{1B58026B-E720-414D-8502-5EB3C9359EAF}" srcOrd="1" destOrd="0" presId="urn:microsoft.com/office/officeart/2005/8/layout/hList9"/>
    <dgm:cxn modelId="{35139063-6A50-47EB-BE42-272ECF112B12}" type="presParOf" srcId="{1B58026B-E720-414D-8502-5EB3C9359EAF}" destId="{0600CD08-7E67-4EDD-A999-D16FFBAEB11B}" srcOrd="0" destOrd="0" presId="urn:microsoft.com/office/officeart/2005/8/layout/hList9"/>
    <dgm:cxn modelId="{6DF271A7-1F0D-4609-A4EE-7EB4AC2C9EBA}" type="presParOf" srcId="{1B58026B-E720-414D-8502-5EB3C9359EAF}" destId="{937970C7-F149-4D23-BF38-6859A45E136B}" srcOrd="1" destOrd="0" presId="urn:microsoft.com/office/officeart/2005/8/layout/hList9"/>
    <dgm:cxn modelId="{BFE732AD-AEA3-4178-AA7C-E88C6844622F}" type="presParOf" srcId="{D6C83730-3FEE-4312-ABD8-8CCF2992954C}" destId="{E96175D8-2C4F-418C-8E3C-DCDDB3AD81EB}" srcOrd="12" destOrd="0" presId="urn:microsoft.com/office/officeart/2005/8/layout/hList9"/>
    <dgm:cxn modelId="{F1ACA01E-7A47-459F-89A0-1B7E9E20FD95}" type="presParOf" srcId="{D6C83730-3FEE-4312-ABD8-8CCF2992954C}" destId="{2FC44FA1-30A7-4D26-9A4C-42A61846011D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54D4E-F15D-458F-BCC7-DCDD1C84B8BD}">
      <dsp:nvSpPr>
        <dsp:cNvPr id="0" name=""/>
        <dsp:cNvSpPr/>
      </dsp:nvSpPr>
      <dsp:spPr>
        <a:xfrm>
          <a:off x="201476" y="4882"/>
          <a:ext cx="2366813" cy="1183406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ПРОДУКТ: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«поручительство - ЛАЙТ»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236137" y="39543"/>
        <a:ext cx="2297491" cy="1114084"/>
      </dsp:txXfrm>
    </dsp:sp>
    <dsp:sp modelId="{5109EFD3-D7C6-487B-B79E-8A076E1C5AB7}">
      <dsp:nvSpPr>
        <dsp:cNvPr id="0" name=""/>
        <dsp:cNvSpPr/>
      </dsp:nvSpPr>
      <dsp:spPr>
        <a:xfrm>
          <a:off x="438157" y="1188289"/>
          <a:ext cx="259327" cy="671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157"/>
              </a:lnTo>
              <a:lnTo>
                <a:pt x="259327" y="671157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6B627-430E-4007-8AEB-D1F8C6480236}">
      <dsp:nvSpPr>
        <dsp:cNvPr id="0" name=""/>
        <dsp:cNvSpPr/>
      </dsp:nvSpPr>
      <dsp:spPr>
        <a:xfrm>
          <a:off x="697484" y="1534081"/>
          <a:ext cx="1893450" cy="650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без залога (поручительство)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16543" y="1553140"/>
        <a:ext cx="1855332" cy="612613"/>
      </dsp:txXfrm>
    </dsp:sp>
    <dsp:sp modelId="{156BAC95-21EF-45E1-9EA0-1057C3CA1D13}">
      <dsp:nvSpPr>
        <dsp:cNvPr id="0" name=""/>
        <dsp:cNvSpPr/>
      </dsp:nvSpPr>
      <dsp:spPr>
        <a:xfrm>
          <a:off x="438157" y="1188289"/>
          <a:ext cx="196142" cy="1568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8256"/>
              </a:lnTo>
              <a:lnTo>
                <a:pt x="196142" y="1568256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9D897F-0719-4BE4-8EDB-401597791901}">
      <dsp:nvSpPr>
        <dsp:cNvPr id="0" name=""/>
        <dsp:cNvSpPr/>
      </dsp:nvSpPr>
      <dsp:spPr>
        <a:xfrm>
          <a:off x="634300" y="2431186"/>
          <a:ext cx="1893450" cy="650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F10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макс. сумма поручительства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F10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до 3 млн. руб.</a:t>
          </a:r>
        </a:p>
      </dsp:txBody>
      <dsp:txXfrm>
        <a:off x="653359" y="2450245"/>
        <a:ext cx="1855332" cy="612601"/>
      </dsp:txXfrm>
    </dsp:sp>
    <dsp:sp modelId="{D437391D-9200-440F-8A8B-1C54EA5BFBA3}">
      <dsp:nvSpPr>
        <dsp:cNvPr id="0" name=""/>
        <dsp:cNvSpPr/>
      </dsp:nvSpPr>
      <dsp:spPr>
        <a:xfrm>
          <a:off x="438157" y="1188289"/>
          <a:ext cx="259327" cy="2801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881"/>
              </a:lnTo>
              <a:lnTo>
                <a:pt x="259327" y="2801881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7F51F-E4AA-4D56-9405-4458EC1C536B}">
      <dsp:nvSpPr>
        <dsp:cNvPr id="0" name=""/>
        <dsp:cNvSpPr/>
      </dsp:nvSpPr>
      <dsp:spPr>
        <a:xfrm>
          <a:off x="697484" y="3398467"/>
          <a:ext cx="1893450" cy="1183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ограничение</a:t>
          </a:r>
          <a:r>
            <a:rPr lang="ru-RU" sz="1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по действ. портфелю поручительств Фонда (по кредитам и займам</a:t>
          </a:r>
          <a:r>
            <a:rPr lang="ru-RU" sz="1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) </a:t>
          </a:r>
          <a:r>
            <a:rPr lang="ru-RU" sz="1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не более 3 млн. руб.</a:t>
          </a:r>
          <a:endParaRPr lang="ru-RU" sz="11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732145" y="3433128"/>
        <a:ext cx="1824128" cy="1114084"/>
      </dsp:txXfrm>
    </dsp:sp>
    <dsp:sp modelId="{AF79B867-149D-49A2-939F-24EA438928D2}">
      <dsp:nvSpPr>
        <dsp:cNvPr id="0" name=""/>
        <dsp:cNvSpPr/>
      </dsp:nvSpPr>
      <dsp:spPr>
        <a:xfrm>
          <a:off x="438157" y="1188289"/>
          <a:ext cx="328589" cy="3886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6426"/>
              </a:lnTo>
              <a:lnTo>
                <a:pt x="328589" y="3886426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E35B8B88-21D2-4B80-A0D6-84A51DEF2C76}">
      <dsp:nvSpPr>
        <dsp:cNvPr id="0" name=""/>
        <dsp:cNvSpPr/>
      </dsp:nvSpPr>
      <dsp:spPr>
        <a:xfrm>
          <a:off x="766746" y="4786343"/>
          <a:ext cx="1893450" cy="576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сокращенный пакет документов</a:t>
          </a:r>
        </a:p>
      </dsp:txBody>
      <dsp:txXfrm>
        <a:off x="783638" y="4803235"/>
        <a:ext cx="1859666" cy="542961"/>
      </dsp:txXfrm>
    </dsp:sp>
    <dsp:sp modelId="{FBA5169A-FF3B-4934-B94E-591F38624D97}">
      <dsp:nvSpPr>
        <dsp:cNvPr id="0" name=""/>
        <dsp:cNvSpPr/>
      </dsp:nvSpPr>
      <dsp:spPr>
        <a:xfrm>
          <a:off x="3213341" y="24811"/>
          <a:ext cx="2366813" cy="1183406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-112980"/>
            <a:satOff val="4789"/>
            <a:lumOff val="25662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ПРОДУКТ: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«поручительство - ЭКСПРЕСС»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48002" y="59472"/>
        <a:ext cx="2297491" cy="1114084"/>
      </dsp:txXfrm>
    </dsp:sp>
    <dsp:sp modelId="{F976792D-A3A2-403A-9662-4A06D4986545}">
      <dsp:nvSpPr>
        <dsp:cNvPr id="0" name=""/>
        <dsp:cNvSpPr/>
      </dsp:nvSpPr>
      <dsp:spPr>
        <a:xfrm>
          <a:off x="3450022" y="1208218"/>
          <a:ext cx="207228" cy="609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472"/>
              </a:lnTo>
              <a:lnTo>
                <a:pt x="207228" y="609472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E9302-66B3-4634-84EB-D25B1C9861A7}">
      <dsp:nvSpPr>
        <dsp:cNvPr id="0" name=""/>
        <dsp:cNvSpPr/>
      </dsp:nvSpPr>
      <dsp:spPr>
        <a:xfrm>
          <a:off x="3657251" y="1445301"/>
          <a:ext cx="1893450" cy="744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</a:t>
          </a:r>
          <a:r>
            <a:rPr lang="ru-RU" sz="1200" b="1" strike="noStrik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лог не менее</a:t>
          </a:r>
          <a:r>
            <a:rPr lang="ru-RU" sz="1200" b="1" strike="noStrik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 30% </a:t>
          </a:r>
          <a:r>
            <a:rPr lang="ru-RU" sz="1200" b="1" strike="noStrik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от суммы кредита, займа</a:t>
          </a:r>
          <a:endParaRPr lang="ru-RU" sz="1200" strike="noStrik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9065" y="1467115"/>
        <a:ext cx="1849822" cy="701149"/>
      </dsp:txXfrm>
    </dsp:sp>
    <dsp:sp modelId="{7CA47F74-E09B-4A9A-88A4-724A1F1F642D}">
      <dsp:nvSpPr>
        <dsp:cNvPr id="0" name=""/>
        <dsp:cNvSpPr/>
      </dsp:nvSpPr>
      <dsp:spPr>
        <a:xfrm>
          <a:off x="3450022" y="1208218"/>
          <a:ext cx="183333" cy="1639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9509"/>
              </a:lnTo>
              <a:lnTo>
                <a:pt x="183333" y="1639509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87E45-F310-46F3-83AE-33DA56653A69}">
      <dsp:nvSpPr>
        <dsp:cNvPr id="0" name=""/>
        <dsp:cNvSpPr/>
      </dsp:nvSpPr>
      <dsp:spPr>
        <a:xfrm>
          <a:off x="3633355" y="2524770"/>
          <a:ext cx="1893450" cy="645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F10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макс. сумма поручительства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F10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до 10 млн. руб.</a:t>
          </a:r>
        </a:p>
      </dsp:txBody>
      <dsp:txXfrm>
        <a:off x="3652273" y="2543688"/>
        <a:ext cx="1855614" cy="608079"/>
      </dsp:txXfrm>
    </dsp:sp>
    <dsp:sp modelId="{B0905792-433A-465C-84B6-4394AAE2ED45}">
      <dsp:nvSpPr>
        <dsp:cNvPr id="0" name=""/>
        <dsp:cNvSpPr/>
      </dsp:nvSpPr>
      <dsp:spPr>
        <a:xfrm>
          <a:off x="3450022" y="1208218"/>
          <a:ext cx="182632" cy="280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644"/>
              </a:lnTo>
              <a:lnTo>
                <a:pt x="182632" y="2801644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40B7EEA0-627B-49AE-B604-B578739723D0}">
      <dsp:nvSpPr>
        <dsp:cNvPr id="0" name=""/>
        <dsp:cNvSpPr/>
      </dsp:nvSpPr>
      <dsp:spPr>
        <a:xfrm>
          <a:off x="3632655" y="3418159"/>
          <a:ext cx="1893450" cy="1183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ограничение </a:t>
          </a:r>
          <a:r>
            <a:rPr lang="ru-RU" sz="11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по действ. портфелю поручительств Фонда (по кредитам и займам</a:t>
          </a:r>
          <a:r>
            <a:rPr lang="ru-RU" sz="1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) </a:t>
          </a:r>
          <a:r>
            <a:rPr lang="ru-RU" sz="1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не более 10 млн. руб.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  <a:cs typeface="Arial" pitchFamily="34" charset="0"/>
          </a:endParaRPr>
        </a:p>
      </dsp:txBody>
      <dsp:txXfrm>
        <a:off x="3667316" y="3452820"/>
        <a:ext cx="1824128" cy="1114084"/>
      </dsp:txXfrm>
    </dsp:sp>
    <dsp:sp modelId="{AE160250-D5BC-49C4-8992-1AD3ECA617CA}">
      <dsp:nvSpPr>
        <dsp:cNvPr id="0" name=""/>
        <dsp:cNvSpPr/>
      </dsp:nvSpPr>
      <dsp:spPr>
        <a:xfrm>
          <a:off x="3450022" y="1208218"/>
          <a:ext cx="174244" cy="3853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3148"/>
              </a:lnTo>
              <a:lnTo>
                <a:pt x="174244" y="3853148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41CFE-8821-495C-A98A-865F79380CA1}">
      <dsp:nvSpPr>
        <dsp:cNvPr id="0" name=""/>
        <dsp:cNvSpPr/>
      </dsp:nvSpPr>
      <dsp:spPr>
        <a:xfrm>
          <a:off x="3624267" y="4786343"/>
          <a:ext cx="1912839" cy="550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сокращенный пакет документов</a:t>
          </a:r>
          <a:endParaRPr lang="ru-RU" sz="1200" kern="1200" dirty="0"/>
        </a:p>
      </dsp:txBody>
      <dsp:txXfrm>
        <a:off x="3640377" y="4802453"/>
        <a:ext cx="1880619" cy="517827"/>
      </dsp:txXfrm>
    </dsp:sp>
    <dsp:sp modelId="{8FE3C8E3-6028-4C1F-ACC4-6E4EEB05699B}">
      <dsp:nvSpPr>
        <dsp:cNvPr id="0" name=""/>
        <dsp:cNvSpPr/>
      </dsp:nvSpPr>
      <dsp:spPr>
        <a:xfrm>
          <a:off x="6113090" y="24811"/>
          <a:ext cx="2366813" cy="1183406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-112980"/>
            <a:satOff val="4789"/>
            <a:lumOff val="25662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ПРОДУКТ: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«поручительство - СТАНДАРТ»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47751" y="59472"/>
        <a:ext cx="2297491" cy="1114084"/>
      </dsp:txXfrm>
    </dsp:sp>
    <dsp:sp modelId="{A69BCDE2-8356-42FA-BF9D-CCF2BE12458A}">
      <dsp:nvSpPr>
        <dsp:cNvPr id="0" name=""/>
        <dsp:cNvSpPr/>
      </dsp:nvSpPr>
      <dsp:spPr>
        <a:xfrm>
          <a:off x="6349771" y="1208218"/>
          <a:ext cx="242101" cy="635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767"/>
              </a:lnTo>
              <a:lnTo>
                <a:pt x="242101" y="635767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8ACAB-CC33-4CE7-A81D-F4DD6F7EC706}">
      <dsp:nvSpPr>
        <dsp:cNvPr id="0" name=""/>
        <dsp:cNvSpPr/>
      </dsp:nvSpPr>
      <dsp:spPr>
        <a:xfrm>
          <a:off x="6591872" y="1484141"/>
          <a:ext cx="1893450" cy="719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</a:t>
          </a:r>
          <a:r>
            <a:rPr lang="ru-RU" sz="1200" b="1" strike="noStrik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лог </a:t>
          </a:r>
          <a:r>
            <a:rPr lang="ru-RU" sz="1200" b="1" strike="noStrik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не менее 30% </a:t>
          </a:r>
          <a:r>
            <a:rPr lang="ru-RU" sz="1200" b="1" strike="noStrik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от суммы кредита, займа</a:t>
          </a:r>
          <a:endParaRPr lang="ru-RU" sz="1200" strike="noStrik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12951" y="1505220"/>
        <a:ext cx="1851292" cy="677530"/>
      </dsp:txXfrm>
    </dsp:sp>
    <dsp:sp modelId="{B6C68C85-FCA0-4B24-9272-6FFC6D0D48D4}">
      <dsp:nvSpPr>
        <dsp:cNvPr id="0" name=""/>
        <dsp:cNvSpPr/>
      </dsp:nvSpPr>
      <dsp:spPr>
        <a:xfrm>
          <a:off x="6349771" y="1208218"/>
          <a:ext cx="242101" cy="1633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3000"/>
              </a:lnTo>
              <a:lnTo>
                <a:pt x="242101" y="163300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EA539-B655-43A2-B66A-69134C768B65}">
      <dsp:nvSpPr>
        <dsp:cNvPr id="0" name=""/>
        <dsp:cNvSpPr/>
      </dsp:nvSpPr>
      <dsp:spPr>
        <a:xfrm>
          <a:off x="6591872" y="2499681"/>
          <a:ext cx="1893450" cy="683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F10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поручительство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F10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до макс. размера лимита</a:t>
          </a:r>
          <a:endParaRPr lang="ru-RU" sz="1400" b="1" kern="1200" dirty="0">
            <a:solidFill>
              <a:srgbClr val="3F106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  <a:cs typeface="Arial" pitchFamily="34" charset="0"/>
          </a:endParaRPr>
        </a:p>
      </dsp:txBody>
      <dsp:txXfrm>
        <a:off x="6611879" y="2519688"/>
        <a:ext cx="1853436" cy="643060"/>
      </dsp:txXfrm>
    </dsp:sp>
    <dsp:sp modelId="{5B18BB16-CCDD-4A65-A95B-8750EE5031F3}">
      <dsp:nvSpPr>
        <dsp:cNvPr id="0" name=""/>
        <dsp:cNvSpPr/>
      </dsp:nvSpPr>
      <dsp:spPr>
        <a:xfrm>
          <a:off x="6349771" y="1208218"/>
          <a:ext cx="242101" cy="2606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6240"/>
              </a:lnTo>
              <a:lnTo>
                <a:pt x="242101" y="2606240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prstMaterial="metal">
          <a:bevelT w="10000" h="10000"/>
        </a:sp3d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55C9E2EF-7BEF-463B-95CD-A16E47CD53FF}">
      <dsp:nvSpPr>
        <dsp:cNvPr id="0" name=""/>
        <dsp:cNvSpPr/>
      </dsp:nvSpPr>
      <dsp:spPr>
        <a:xfrm>
          <a:off x="6591872" y="3478607"/>
          <a:ext cx="1893450" cy="6717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полный пакет документов</a:t>
          </a:r>
          <a:endParaRPr lang="ru-RU" sz="1300" kern="1200" dirty="0"/>
        </a:p>
      </dsp:txBody>
      <dsp:txXfrm>
        <a:off x="6611545" y="3498280"/>
        <a:ext cx="1854104" cy="632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B9D13-7FCF-4786-92E9-BFC810723844}">
      <dsp:nvSpPr>
        <dsp:cNvPr id="0" name=""/>
        <dsp:cNvSpPr/>
      </dsp:nvSpPr>
      <dsp:spPr>
        <a:xfrm>
          <a:off x="142405" y="29"/>
          <a:ext cx="2406011" cy="1203005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ПРОДУКТ: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«ЛАЙТ – гарантия»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177640" y="35264"/>
        <a:ext cx="2335541" cy="1132535"/>
      </dsp:txXfrm>
    </dsp:sp>
    <dsp:sp modelId="{B24FAB64-E171-4FF6-AB93-DCFEBB0CE76F}">
      <dsp:nvSpPr>
        <dsp:cNvPr id="0" name=""/>
        <dsp:cNvSpPr/>
      </dsp:nvSpPr>
      <dsp:spPr>
        <a:xfrm>
          <a:off x="383006" y="1203035"/>
          <a:ext cx="240601" cy="618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501"/>
              </a:lnTo>
              <a:lnTo>
                <a:pt x="240601" y="618501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07C12-D466-40A7-A78E-A4C6D96AB8CA}">
      <dsp:nvSpPr>
        <dsp:cNvPr id="0" name=""/>
        <dsp:cNvSpPr/>
      </dsp:nvSpPr>
      <dsp:spPr>
        <a:xfrm>
          <a:off x="623607" y="1503786"/>
          <a:ext cx="1924809" cy="635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без залога (поручительство)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42220" y="1522399"/>
        <a:ext cx="1887583" cy="598273"/>
      </dsp:txXfrm>
    </dsp:sp>
    <dsp:sp modelId="{F16EF112-4476-4DC0-9B50-0CF161798B52}">
      <dsp:nvSpPr>
        <dsp:cNvPr id="0" name=""/>
        <dsp:cNvSpPr/>
      </dsp:nvSpPr>
      <dsp:spPr>
        <a:xfrm>
          <a:off x="383006" y="1203035"/>
          <a:ext cx="240601" cy="1648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195"/>
              </a:lnTo>
              <a:lnTo>
                <a:pt x="240601" y="1648195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8FF93-927B-4DFF-8F02-2C38287162F1}">
      <dsp:nvSpPr>
        <dsp:cNvPr id="0" name=""/>
        <dsp:cNvSpPr/>
      </dsp:nvSpPr>
      <dsp:spPr>
        <a:xfrm>
          <a:off x="623607" y="2440037"/>
          <a:ext cx="1924809" cy="822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макс. сумма поручительства </a:t>
          </a:r>
          <a:r>
            <a:rPr lang="ru-RU" sz="1400" b="1" kern="1200" dirty="0" smtClea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до 30 млн. руб.</a:t>
          </a:r>
        </a:p>
      </dsp:txBody>
      <dsp:txXfrm>
        <a:off x="647694" y="2464124"/>
        <a:ext cx="1876635" cy="774212"/>
      </dsp:txXfrm>
    </dsp:sp>
    <dsp:sp modelId="{F241A359-B47C-428E-A7BF-9D16CE637A22}">
      <dsp:nvSpPr>
        <dsp:cNvPr id="0" name=""/>
        <dsp:cNvSpPr/>
      </dsp:nvSpPr>
      <dsp:spPr>
        <a:xfrm>
          <a:off x="383006" y="1203035"/>
          <a:ext cx="256230" cy="2838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8936"/>
              </a:lnTo>
              <a:lnTo>
                <a:pt x="256230" y="2838936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</dsp:sp>
    <dsp:sp modelId="{167BF861-CBCF-4F16-A0CF-76C546E3C304}">
      <dsp:nvSpPr>
        <dsp:cNvPr id="0" name=""/>
        <dsp:cNvSpPr/>
      </dsp:nvSpPr>
      <dsp:spPr>
        <a:xfrm>
          <a:off x="639236" y="3580715"/>
          <a:ext cx="1924809" cy="922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обеспечение участия в тендере/ закупке по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ФЗ №44-ФЗ, №223-ФЗ</a:t>
          </a:r>
        </a:p>
      </dsp:txBody>
      <dsp:txXfrm>
        <a:off x="666255" y="3607734"/>
        <a:ext cx="1870771" cy="868474"/>
      </dsp:txXfrm>
    </dsp:sp>
    <dsp:sp modelId="{8CCCDCB1-6705-4FD2-9715-E12BC88E1904}">
      <dsp:nvSpPr>
        <dsp:cNvPr id="0" name=""/>
        <dsp:cNvSpPr/>
      </dsp:nvSpPr>
      <dsp:spPr>
        <a:xfrm>
          <a:off x="383006" y="1203035"/>
          <a:ext cx="240601" cy="3812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2138"/>
              </a:lnTo>
              <a:lnTo>
                <a:pt x="240601" y="3812138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</dsp:sp>
    <dsp:sp modelId="{35588891-99EC-498D-A5BC-341AE447B569}">
      <dsp:nvSpPr>
        <dsp:cNvPr id="0" name=""/>
        <dsp:cNvSpPr/>
      </dsp:nvSpPr>
      <dsp:spPr>
        <a:xfrm>
          <a:off x="623607" y="4786440"/>
          <a:ext cx="1924809" cy="4574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сокращенный пакет</a:t>
          </a:r>
          <a:endParaRPr lang="ru-RU" sz="1200" kern="1200" dirty="0"/>
        </a:p>
      </dsp:txBody>
      <dsp:txXfrm>
        <a:off x="637006" y="4799839"/>
        <a:ext cx="1898011" cy="430668"/>
      </dsp:txXfrm>
    </dsp:sp>
    <dsp:sp modelId="{3CD1CC83-C2CC-4907-8F2F-B780366FE42E}">
      <dsp:nvSpPr>
        <dsp:cNvPr id="0" name=""/>
        <dsp:cNvSpPr/>
      </dsp:nvSpPr>
      <dsp:spPr>
        <a:xfrm>
          <a:off x="3226647" y="27855"/>
          <a:ext cx="2406011" cy="1203005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165109"/>
            <a:satOff val="5770"/>
            <a:lumOff val="25834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ПРОДУКТ: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«ЭКСПРЕСС – гарантия»</a:t>
          </a:r>
        </a:p>
      </dsp:txBody>
      <dsp:txXfrm>
        <a:off x="3261882" y="63090"/>
        <a:ext cx="2335541" cy="1132535"/>
      </dsp:txXfrm>
    </dsp:sp>
    <dsp:sp modelId="{F9E5B155-F18D-46CD-84EB-5302A9A81DA9}">
      <dsp:nvSpPr>
        <dsp:cNvPr id="0" name=""/>
        <dsp:cNvSpPr/>
      </dsp:nvSpPr>
      <dsp:spPr>
        <a:xfrm>
          <a:off x="3467248" y="1230860"/>
          <a:ext cx="156751" cy="657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893"/>
              </a:lnTo>
              <a:lnTo>
                <a:pt x="156751" y="657893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D1CEC-89C3-4824-869C-A04C699C8717}">
      <dsp:nvSpPr>
        <dsp:cNvPr id="0" name=""/>
        <dsp:cNvSpPr/>
      </dsp:nvSpPr>
      <dsp:spPr>
        <a:xfrm>
          <a:off x="3623999" y="1536279"/>
          <a:ext cx="1924809" cy="704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strike="noStrik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залог </a:t>
          </a:r>
          <a:r>
            <a:rPr lang="ru-RU" sz="1200" b="1" strike="noStrik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не менее 30% </a:t>
          </a:r>
          <a:r>
            <a:rPr lang="ru-RU" sz="1200" b="1" strike="noStrik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от суммы банковской гарантии;</a:t>
          </a:r>
          <a:endParaRPr lang="ru-RU" sz="1200" strike="noStrik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44646" y="1556926"/>
        <a:ext cx="1883515" cy="663655"/>
      </dsp:txXfrm>
    </dsp:sp>
    <dsp:sp modelId="{D761780D-FBC1-46D7-A1C1-FF03207821D8}">
      <dsp:nvSpPr>
        <dsp:cNvPr id="0" name=""/>
        <dsp:cNvSpPr/>
      </dsp:nvSpPr>
      <dsp:spPr>
        <a:xfrm>
          <a:off x="3467248" y="1230860"/>
          <a:ext cx="163873" cy="1659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979"/>
              </a:lnTo>
              <a:lnTo>
                <a:pt x="163873" y="1659979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CD492-42D2-4E91-8992-431147E4B2E6}">
      <dsp:nvSpPr>
        <dsp:cNvPr id="0" name=""/>
        <dsp:cNvSpPr/>
      </dsp:nvSpPr>
      <dsp:spPr>
        <a:xfrm>
          <a:off x="3631121" y="2509487"/>
          <a:ext cx="1924809" cy="762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111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макс. сумма поручительства </a:t>
          </a:r>
          <a:r>
            <a:rPr lang="ru-RU" sz="1400" b="1" kern="1200" dirty="0" smtClean="0">
              <a:solidFill>
                <a:srgbClr val="3111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до 50 млн. руб.</a:t>
          </a:r>
          <a:endParaRPr lang="ru-RU" sz="1400" kern="1200" dirty="0">
            <a:solidFill>
              <a:srgbClr val="31118D"/>
            </a:solidFill>
          </a:endParaRPr>
        </a:p>
      </dsp:txBody>
      <dsp:txXfrm>
        <a:off x="3653460" y="2531826"/>
        <a:ext cx="1880131" cy="718027"/>
      </dsp:txXfrm>
    </dsp:sp>
    <dsp:sp modelId="{5550D587-6740-4B8B-9563-921EC3ED6E69}">
      <dsp:nvSpPr>
        <dsp:cNvPr id="0" name=""/>
        <dsp:cNvSpPr/>
      </dsp:nvSpPr>
      <dsp:spPr>
        <a:xfrm>
          <a:off x="3467248" y="1230860"/>
          <a:ext cx="163873" cy="2943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3586"/>
              </a:lnTo>
              <a:lnTo>
                <a:pt x="163873" y="294358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 prstMaterial="metal">
          <a:bevelT w="10000" h="10000"/>
        </a:sp3d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23FF9606-5B9F-417E-AA31-856AE71DCC07}">
      <dsp:nvSpPr>
        <dsp:cNvPr id="0" name=""/>
        <dsp:cNvSpPr/>
      </dsp:nvSpPr>
      <dsp:spPr>
        <a:xfrm>
          <a:off x="3631121" y="3572944"/>
          <a:ext cx="1924809" cy="1203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Обеспечение: участия в тендере/ закупке, возврата аванса, исполнения контракта / договора по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ФЗ №44-ФЗ, №223-ФЗ</a:t>
          </a:r>
          <a:endParaRPr lang="ru-RU" sz="1200" kern="1200" dirty="0"/>
        </a:p>
      </dsp:txBody>
      <dsp:txXfrm>
        <a:off x="3666356" y="3608179"/>
        <a:ext cx="1854339" cy="1132535"/>
      </dsp:txXfrm>
    </dsp:sp>
    <dsp:sp modelId="{287A55B7-07BF-4E7F-9117-1FA32B7C27BC}">
      <dsp:nvSpPr>
        <dsp:cNvPr id="0" name=""/>
        <dsp:cNvSpPr/>
      </dsp:nvSpPr>
      <dsp:spPr>
        <a:xfrm>
          <a:off x="3467248" y="1230860"/>
          <a:ext cx="176057" cy="3946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6081"/>
              </a:lnTo>
              <a:lnTo>
                <a:pt x="176057" y="3946081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FCD56-9107-4DB1-A22C-F9F1A1AF56CA}">
      <dsp:nvSpPr>
        <dsp:cNvPr id="0" name=""/>
        <dsp:cNvSpPr/>
      </dsp:nvSpPr>
      <dsp:spPr>
        <a:xfrm>
          <a:off x="3643305" y="4929225"/>
          <a:ext cx="1924809" cy="495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сокращенный пакет</a:t>
          </a:r>
          <a:endParaRPr lang="ru-RU" sz="1200" kern="1200" dirty="0"/>
        </a:p>
      </dsp:txBody>
      <dsp:txXfrm>
        <a:off x="3657816" y="4943736"/>
        <a:ext cx="1895787" cy="466411"/>
      </dsp:txXfrm>
    </dsp:sp>
    <dsp:sp modelId="{90861868-C644-4B41-B3F6-3E16762D2E70}">
      <dsp:nvSpPr>
        <dsp:cNvPr id="0" name=""/>
        <dsp:cNvSpPr/>
      </dsp:nvSpPr>
      <dsp:spPr>
        <a:xfrm>
          <a:off x="6178125" y="18255"/>
          <a:ext cx="2406011" cy="1203005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165109"/>
            <a:satOff val="5770"/>
            <a:lumOff val="25834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ПРОДУКТ: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«СТАНДАРТ – гарантия»</a:t>
          </a:r>
          <a:endParaRPr lang="ru-RU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13360" y="53490"/>
        <a:ext cx="2335541" cy="1132535"/>
      </dsp:txXfrm>
    </dsp:sp>
    <dsp:sp modelId="{B8CFB30B-0ACB-4A38-9F99-E35DC705A074}">
      <dsp:nvSpPr>
        <dsp:cNvPr id="0" name=""/>
        <dsp:cNvSpPr/>
      </dsp:nvSpPr>
      <dsp:spPr>
        <a:xfrm>
          <a:off x="6418726" y="1221260"/>
          <a:ext cx="213961" cy="647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511"/>
              </a:lnTo>
              <a:lnTo>
                <a:pt x="213961" y="647511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DE02E-B76F-4502-8CB7-8ADE59672111}">
      <dsp:nvSpPr>
        <dsp:cNvPr id="0" name=""/>
        <dsp:cNvSpPr/>
      </dsp:nvSpPr>
      <dsp:spPr>
        <a:xfrm>
          <a:off x="6632688" y="1536279"/>
          <a:ext cx="1924809" cy="664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strike="noStrik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залог не менее</a:t>
          </a:r>
          <a:r>
            <a:rPr lang="ru-RU" sz="1200" b="1" strike="noStrik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 30% </a:t>
          </a:r>
          <a:r>
            <a:rPr lang="ru-RU" sz="1200" b="1" strike="noStrik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от суммы банковской гарантии;</a:t>
          </a:r>
          <a:endParaRPr lang="ru-RU" sz="1200" kern="1200" dirty="0"/>
        </a:p>
      </dsp:txBody>
      <dsp:txXfrm>
        <a:off x="6652165" y="1555756"/>
        <a:ext cx="1885855" cy="626031"/>
      </dsp:txXfrm>
    </dsp:sp>
    <dsp:sp modelId="{A8C1FE93-29D2-4453-88F4-3229DD437F19}">
      <dsp:nvSpPr>
        <dsp:cNvPr id="0" name=""/>
        <dsp:cNvSpPr/>
      </dsp:nvSpPr>
      <dsp:spPr>
        <a:xfrm>
          <a:off x="6418726" y="1221260"/>
          <a:ext cx="213961" cy="1524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069"/>
              </a:lnTo>
              <a:lnTo>
                <a:pt x="213961" y="1524069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C9134-BAA0-4075-816D-91B03681C097}">
      <dsp:nvSpPr>
        <dsp:cNvPr id="0" name=""/>
        <dsp:cNvSpPr/>
      </dsp:nvSpPr>
      <dsp:spPr>
        <a:xfrm>
          <a:off x="6632688" y="2465914"/>
          <a:ext cx="1924809" cy="5588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111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поручительство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111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до макс. размера лимита</a:t>
          </a:r>
          <a:endParaRPr lang="ru-RU" sz="1400" kern="1200" dirty="0">
            <a:solidFill>
              <a:srgbClr val="31118D"/>
            </a:solidFill>
          </a:endParaRPr>
        </a:p>
      </dsp:txBody>
      <dsp:txXfrm>
        <a:off x="6649056" y="2482282"/>
        <a:ext cx="1892073" cy="526096"/>
      </dsp:txXfrm>
    </dsp:sp>
    <dsp:sp modelId="{866C444E-5B64-4784-9902-497E9FE5394F}">
      <dsp:nvSpPr>
        <dsp:cNvPr id="0" name=""/>
        <dsp:cNvSpPr/>
      </dsp:nvSpPr>
      <dsp:spPr>
        <a:xfrm>
          <a:off x="6418726" y="1221260"/>
          <a:ext cx="219909" cy="2709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349"/>
              </a:lnTo>
              <a:lnTo>
                <a:pt x="219909" y="2709349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65EB-5AE4-4D2D-A37F-2E704E53BDD6}">
      <dsp:nvSpPr>
        <dsp:cNvPr id="0" name=""/>
        <dsp:cNvSpPr/>
      </dsp:nvSpPr>
      <dsp:spPr>
        <a:xfrm>
          <a:off x="6638635" y="3329107"/>
          <a:ext cx="1924809" cy="1203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Обеспечение: участия в тендере/ закупке, возврата аванса, исполнение контракта по ФЗ №44-ФЗ, №223-ФЗ и </a:t>
          </a: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иные цели</a:t>
          </a:r>
          <a:endParaRPr lang="ru-RU" sz="1200" kern="1200" dirty="0">
            <a:latin typeface="Arial Black" pitchFamily="34" charset="0"/>
          </a:endParaRPr>
        </a:p>
      </dsp:txBody>
      <dsp:txXfrm>
        <a:off x="6673870" y="3364342"/>
        <a:ext cx="1854339" cy="1132535"/>
      </dsp:txXfrm>
    </dsp:sp>
    <dsp:sp modelId="{E169355C-8A7D-4640-B1FC-66B610E48C0F}">
      <dsp:nvSpPr>
        <dsp:cNvPr id="0" name=""/>
        <dsp:cNvSpPr/>
      </dsp:nvSpPr>
      <dsp:spPr>
        <a:xfrm>
          <a:off x="6418726" y="1221260"/>
          <a:ext cx="219909" cy="3843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3073"/>
              </a:lnTo>
              <a:lnTo>
                <a:pt x="219909" y="3843073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12930-496C-4F17-9C77-8D80CB4979A7}">
      <dsp:nvSpPr>
        <dsp:cNvPr id="0" name=""/>
        <dsp:cNvSpPr/>
      </dsp:nvSpPr>
      <dsp:spPr>
        <a:xfrm>
          <a:off x="6638635" y="4832864"/>
          <a:ext cx="1924809" cy="462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30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полный пакет</a:t>
          </a:r>
          <a:endParaRPr lang="ru-RU" sz="1200" kern="1200" dirty="0"/>
        </a:p>
      </dsp:txBody>
      <dsp:txXfrm>
        <a:off x="6652194" y="4846423"/>
        <a:ext cx="1897691" cy="4358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4E614-C33F-40A3-9295-1528362D4D71}">
      <dsp:nvSpPr>
        <dsp:cNvPr id="0" name=""/>
        <dsp:cNvSpPr/>
      </dsp:nvSpPr>
      <dsp:spPr>
        <a:xfrm>
          <a:off x="1643068" y="197"/>
          <a:ext cx="3643349" cy="1853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dk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ПРОДУКТЫ в рамках ПРОГРАММЫ -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 НЕ ПРЕДУСМОТРЕНЫ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1697350" y="54479"/>
        <a:ext cx="3534785" cy="1744759"/>
      </dsp:txXfrm>
    </dsp:sp>
    <dsp:sp modelId="{6CD62ABF-A634-48E2-B4B9-9BCA5E7577F1}">
      <dsp:nvSpPr>
        <dsp:cNvPr id="0" name=""/>
        <dsp:cNvSpPr/>
      </dsp:nvSpPr>
      <dsp:spPr>
        <a:xfrm>
          <a:off x="2007403" y="1853521"/>
          <a:ext cx="364334" cy="867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7877"/>
              </a:lnTo>
              <a:lnTo>
                <a:pt x="364334" y="8678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35A2F-FF77-4D80-9365-AAF9DA4E017F}">
      <dsp:nvSpPr>
        <dsp:cNvPr id="0" name=""/>
        <dsp:cNvSpPr/>
      </dsp:nvSpPr>
      <dsp:spPr>
        <a:xfrm>
          <a:off x="2371738" y="2142813"/>
          <a:ext cx="1851472" cy="115717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макс. сумма поручительства 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до 30 млн. руб.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  <a:cs typeface="Arial" pitchFamily="34" charset="0"/>
          </a:endParaRPr>
        </a:p>
      </dsp:txBody>
      <dsp:txXfrm>
        <a:off x="2405630" y="2176705"/>
        <a:ext cx="1783688" cy="1089386"/>
      </dsp:txXfrm>
    </dsp:sp>
    <dsp:sp modelId="{AC13B870-EA80-476D-A150-04603906A384}">
      <dsp:nvSpPr>
        <dsp:cNvPr id="0" name=""/>
        <dsp:cNvSpPr/>
      </dsp:nvSpPr>
      <dsp:spPr>
        <a:xfrm>
          <a:off x="2007403" y="1853521"/>
          <a:ext cx="350060" cy="2257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256"/>
              </a:lnTo>
              <a:lnTo>
                <a:pt x="350060" y="225725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etal">
          <a:bevelT w="10000" h="10000"/>
        </a:sp3d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E9582EA8-7903-4E04-BA59-1D7934BC3CA5}">
      <dsp:nvSpPr>
        <dsp:cNvPr id="0" name=""/>
        <dsp:cNvSpPr/>
      </dsp:nvSpPr>
      <dsp:spPr>
        <a:xfrm>
          <a:off x="2357463" y="3532193"/>
          <a:ext cx="1851472" cy="115717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524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полный пакет документов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2391355" y="3566085"/>
        <a:ext cx="1783688" cy="1089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7CF18-85F3-4B26-8F02-8A771E9F28A6}">
      <dsp:nvSpPr>
        <dsp:cNvPr id="0" name=""/>
        <dsp:cNvSpPr/>
      </dsp:nvSpPr>
      <dsp:spPr>
        <a:xfrm rot="10800000" flipH="1">
          <a:off x="1357301" y="357182"/>
          <a:ext cx="4564120" cy="1763265"/>
        </a:xfrm>
        <a:prstGeom prst="homePlate">
          <a:avLst/>
        </a:prstGeom>
        <a:gradFill flip="none" rotWithShape="0">
          <a:gsLst>
            <a:gs pos="0">
              <a:schemeClr val="accent1">
                <a:lumMod val="20000"/>
                <a:lumOff val="8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722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по ДОГОВОРАМ: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 кредитным на оборотные цели,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</a:t>
          </a:r>
          <a:endParaRPr lang="ru-RU" sz="1600" b="1" kern="1200" dirty="0"/>
        </a:p>
      </dsp:txBody>
      <dsp:txXfrm rot="10800000">
        <a:off x="1357301" y="357182"/>
        <a:ext cx="4123304" cy="1763265"/>
      </dsp:txXfrm>
    </dsp:sp>
    <dsp:sp modelId="{0F820B8B-5082-4F8C-A702-92B740791EE4}">
      <dsp:nvSpPr>
        <dsp:cNvPr id="0" name=""/>
        <dsp:cNvSpPr/>
      </dsp:nvSpPr>
      <dsp:spPr>
        <a:xfrm>
          <a:off x="6078112" y="71429"/>
          <a:ext cx="2708761" cy="19522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  <a:softEdge rad="12700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4F978-88B5-407C-A440-F8E55563C0C3}">
      <dsp:nvSpPr>
        <dsp:cNvPr id="0" name=""/>
        <dsp:cNvSpPr/>
      </dsp:nvSpPr>
      <dsp:spPr>
        <a:xfrm rot="10800000">
          <a:off x="3061203" y="2392739"/>
          <a:ext cx="5650501" cy="2573809"/>
        </a:xfrm>
        <a:prstGeom prst="homePlate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72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rPr>
            <a:t>по ДОГОВОРАМ: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 займа на оборотные и инвестиционные цели;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 кредитным на </a:t>
          </a:r>
          <a:r>
            <a:rPr lang="ru-RU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инвест</a:t>
          </a: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. цели,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 Банковской гарантии,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 лизинга;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 rot="10800000">
        <a:off x="3704655" y="2392739"/>
        <a:ext cx="5007049" cy="2573809"/>
      </dsp:txXfrm>
    </dsp:sp>
    <dsp:sp modelId="{A282E40E-C04F-4094-B3AA-E84D5FFD39CB}">
      <dsp:nvSpPr>
        <dsp:cNvPr id="0" name=""/>
        <dsp:cNvSpPr/>
      </dsp:nvSpPr>
      <dsp:spPr>
        <a:xfrm>
          <a:off x="428582" y="2786094"/>
          <a:ext cx="2527635" cy="209902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D8A0A-C868-4F5D-9AC9-12EF8F866679}">
      <dsp:nvSpPr>
        <dsp:cNvPr id="0" name=""/>
        <dsp:cNvSpPr/>
      </dsp:nvSpPr>
      <dsp:spPr>
        <a:xfrm>
          <a:off x="71443" y="2000264"/>
          <a:ext cx="2034539" cy="1981129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rPr>
            <a:t>- Резидент Моногорода и ТОСЭР Ростовской области;</a:t>
          </a:r>
          <a:endParaRPr lang="ru-RU" sz="1800" kern="1200" dirty="0"/>
        </a:p>
      </dsp:txBody>
      <dsp:txXfrm>
        <a:off x="396970" y="2000264"/>
        <a:ext cx="1709013" cy="1981129"/>
      </dsp:txXfrm>
    </dsp:sp>
    <dsp:sp modelId="{61DDE409-EC62-434A-ACFB-06B70B6A257F}">
      <dsp:nvSpPr>
        <dsp:cNvPr id="0" name=""/>
        <dsp:cNvSpPr/>
      </dsp:nvSpPr>
      <dsp:spPr>
        <a:xfrm>
          <a:off x="3429028" y="500067"/>
          <a:ext cx="1568758" cy="1305189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55000"/>
          </a:blip>
          <a:srcRect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shade val="5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3F10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0,75%</a:t>
          </a:r>
          <a:endParaRPr lang="ru-RU" sz="2600" kern="1200" dirty="0">
            <a:solidFill>
              <a:srgbClr val="3F106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3658767" y="691208"/>
        <a:ext cx="1109280" cy="922907"/>
      </dsp:txXfrm>
    </dsp:sp>
    <dsp:sp modelId="{280D2426-7E0C-4A64-9FE9-0EDDEA927BAA}">
      <dsp:nvSpPr>
        <dsp:cNvPr id="0" name=""/>
        <dsp:cNvSpPr/>
      </dsp:nvSpPr>
      <dsp:spPr>
        <a:xfrm>
          <a:off x="6163625" y="1787442"/>
          <a:ext cx="2551810" cy="2173686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rPr>
            <a:t>- По всем остальным категориям, не включенным в льготный перечень </a:t>
          </a:r>
          <a:r>
            <a:rPr kumimoji="0" lang="ru-RU" sz="14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(независимо от </a:t>
          </a:r>
          <a:r>
            <a:rPr lang="ru-RU" sz="1400" b="0" kern="1200" dirty="0" smtClean="0">
              <a:effectLst/>
              <a:latin typeface="Arial" pitchFamily="34" charset="0"/>
              <a:cs typeface="Arial" pitchFamily="34" charset="0"/>
            </a:rPr>
            <a:t>программы, </a:t>
          </a:r>
          <a:r>
            <a:rPr kumimoji="0" lang="ru-RU" sz="1400" b="0" i="0" u="none" strike="noStrike" kern="1200" cap="none" spc="0" normalizeH="0" baseline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продукта Фонда, целей</a:t>
          </a:r>
          <a:r>
            <a:rPr kumimoji="0" lang="ru-RU" sz="1400" b="0" i="0" u="none" strike="noStrike" kern="1200" cap="none" spc="0" normalizeH="0" noProof="0" dirty="0" smtClean="0">
              <a:ln/>
              <a:effectLst/>
              <a:uLnTx/>
              <a:uFillTx/>
              <a:latin typeface="Arial" pitchFamily="34" charset="0"/>
              <a:cs typeface="Arial" pitchFamily="34" charset="0"/>
            </a:rPr>
            <a:t> обязательств, вида деятельности и пр.)</a:t>
          </a:r>
          <a:endParaRPr lang="ru-RU" sz="1400" b="0" kern="1200" dirty="0">
            <a:effectLst/>
          </a:endParaRPr>
        </a:p>
      </dsp:txBody>
      <dsp:txXfrm>
        <a:off x="6571915" y="1787442"/>
        <a:ext cx="2143520" cy="2173686"/>
      </dsp:txXfrm>
    </dsp:sp>
    <dsp:sp modelId="{0A052388-E37B-4208-A71D-EF4E1DC6CACB}">
      <dsp:nvSpPr>
        <dsp:cNvPr id="0" name=""/>
        <dsp:cNvSpPr/>
      </dsp:nvSpPr>
      <dsp:spPr>
        <a:xfrm>
          <a:off x="6786605" y="214318"/>
          <a:ext cx="1616297" cy="1492561"/>
        </a:xfrm>
        <a:prstGeom prst="ellipse">
          <a:avLst/>
        </a:prstGeom>
        <a:blipFill dpi="0" rotWithShape="0">
          <a:blip xmlns:r="http://schemas.openxmlformats.org/officeDocument/2006/relationships" r:embed="rId2">
            <a:alphaModFix amt="79000"/>
          </a:blip>
          <a:srcRect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shade val="50000"/>
              <a:hueOff val="-115691"/>
              <a:satOff val="5599"/>
              <a:lumOff val="25804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3F10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1,00%</a:t>
          </a:r>
          <a:endParaRPr lang="ru-RU" sz="2500" b="1" kern="1200" dirty="0">
            <a:solidFill>
              <a:srgbClr val="3F106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endParaRPr>
        </a:p>
      </dsp:txBody>
      <dsp:txXfrm>
        <a:off x="7023306" y="432898"/>
        <a:ext cx="1142895" cy="1055401"/>
      </dsp:txXfrm>
    </dsp:sp>
    <dsp:sp modelId="{0600CD08-7E67-4EDD-A999-D16FFBAEB11B}">
      <dsp:nvSpPr>
        <dsp:cNvPr id="0" name=""/>
        <dsp:cNvSpPr/>
      </dsp:nvSpPr>
      <dsp:spPr>
        <a:xfrm>
          <a:off x="3007902" y="1847573"/>
          <a:ext cx="2513817" cy="2108380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rPr>
            <a:t>- Поручительство по продукту Фонда «ЛАЙТ</a:t>
          </a:r>
          <a:r>
            <a:rPr kumimoji="0" lang="ru-RU" sz="1600" b="1" i="0" u="none" strike="noStrike" kern="1200" cap="none" spc="0" normalizeH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rPr>
            <a:t> - гарантия</a:t>
          </a:r>
          <a:r>
            <a:rPr kumimoji="0" lang="ru-RU" sz="16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rPr>
            <a:t>»;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kumimoji="0" lang="ru-RU" sz="1600" b="1" i="0" u="none" strike="noStrike" kern="1200" cap="none" spc="0" normalizeH="0" baseline="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rPr>
            <a:t>поручительство по продукту АО «Корпорации МСП» «СОГАРАНТИЯ»;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10112" y="1847573"/>
        <a:ext cx="2111607" cy="2108380"/>
      </dsp:txXfrm>
    </dsp:sp>
    <dsp:sp modelId="{2FC44FA1-30A7-4D26-9A4C-42A61846011D}">
      <dsp:nvSpPr>
        <dsp:cNvPr id="0" name=""/>
        <dsp:cNvSpPr/>
      </dsp:nvSpPr>
      <dsp:spPr>
        <a:xfrm>
          <a:off x="214315" y="642941"/>
          <a:ext cx="1559018" cy="1330267"/>
        </a:xfrm>
        <a:prstGeom prst="ellipse">
          <a:avLst/>
        </a:prstGeom>
        <a:blipFill dpi="0" rotWithShape="0">
          <a:blip xmlns:r="http://schemas.openxmlformats.org/officeDocument/2006/relationships" r:embed="rId3">
            <a:alphaModFix amt="58000"/>
          </a:blip>
          <a:srcRect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shade val="50000"/>
              <a:hueOff val="-115691"/>
              <a:satOff val="5599"/>
              <a:lumOff val="25804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3F10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rPr>
            <a:t>0,5%</a:t>
          </a:r>
          <a:endParaRPr lang="ru-RU" sz="2800" kern="1200" dirty="0">
            <a:solidFill>
              <a:srgbClr val="3F106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2628" y="837754"/>
        <a:ext cx="1102392" cy="940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6BDD2-2176-42B6-A83A-708179734666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8D29E-37CF-4CE8-8061-8EFA0E038A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955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8D29E-37CF-4CE8-8061-8EFA0E038A5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8D29E-37CF-4CE8-8061-8EFA0E038A5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96FD-C5D3-42DB-85BF-EFFC34D4692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28.08.2019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D8D9B4-67DA-4E46-B533-5120B2CD8D8F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96FD-C5D3-42DB-85BF-EFFC34D4692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28.08.2019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D9B4-67DA-4E46-B533-5120B2CD8D8F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96FD-C5D3-42DB-85BF-EFFC34D4692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28.08.2019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D9B4-67DA-4E46-B533-5120B2CD8D8F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86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02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4524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73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762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214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142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01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96FD-C5D3-42DB-85BF-EFFC34D4692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28.08.2019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D8D9B4-67DA-4E46-B533-5120B2CD8D8F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97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3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523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66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2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9842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271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25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94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96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96FD-C5D3-42DB-85BF-EFFC34D4692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28.08.2019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D9B4-67DA-4E46-B533-5120B2CD8D8F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07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68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43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12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96FD-C5D3-42DB-85BF-EFFC34D4692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28.08.2019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D9B4-67DA-4E46-B533-5120B2CD8D8F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96FD-C5D3-42DB-85BF-EFFC34D4692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28.08.2019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D8D9B4-67DA-4E46-B533-5120B2CD8D8F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96FD-C5D3-42DB-85BF-EFFC34D4692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28.08.2019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D9B4-67DA-4E46-B533-5120B2CD8D8F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96FD-C5D3-42DB-85BF-EFFC34D4692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28.08.2019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D9B4-67DA-4E46-B533-5120B2CD8D8F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96FD-C5D3-42DB-85BF-EFFC34D4692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28.08.2019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D9B4-67DA-4E46-B533-5120B2CD8D8F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96FD-C5D3-42DB-85BF-EFFC34D4692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28.08.2019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D9B4-67DA-4E46-B533-5120B2CD8D8F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A0428E-8919-4A01-973E-D4AF25C1F4BF}" type="datetimeFigureOut">
              <a:rPr lang="en-US" smtClean="0">
                <a:solidFill>
                  <a:srgbClr val="464653"/>
                </a:solidFill>
              </a:rPr>
              <a:pPr/>
              <a:t>8/28/2019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D190D6-D54F-45EC-B4CB-9AC99B78FE4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77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55AA5-E769-4572-AE02-364676497F0F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49EDC-AFC5-4594-A0AE-869245BF1E3B}" type="datetimeFigureOut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28.08.2019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b-fund.ru/" TargetMode="External"/><Relationship Id="rId3" Type="http://schemas.openxmlformats.org/officeDocument/2006/relationships/hyperlink" Target="https://dasreda.ru/" TargetMode="External"/><Relationship Id="rId7" Type="http://schemas.openxmlformats.org/officeDocument/2006/relationships/hyperlink" Target="http://fasie.ru/" TargetMode="External"/><Relationship Id="rId2" Type="http://schemas.openxmlformats.org/officeDocument/2006/relationships/hyperlink" Target="https://smbn.ru/msp/main.htm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ercir.ru/" TargetMode="External"/><Relationship Id="rId5" Type="http://schemas.openxmlformats.org/officeDocument/2006/relationships/hyperlink" Target="http://mbdon.ru/" TargetMode="External"/><Relationship Id="rId4" Type="http://schemas.openxmlformats.org/officeDocument/2006/relationships/hyperlink" Target="https://corpmsp.ru/" TargetMode="External"/><Relationship Id="rId9" Type="http://schemas.openxmlformats.org/officeDocument/2006/relationships/hyperlink" Target="http://lab-sp.ru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tile tx="0" ty="0" sx="50000" sy="5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517232"/>
            <a:ext cx="5400600" cy="914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2019 год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5688632" cy="2664295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ПРОГРАММЫ ЛЬГОТНОГО КРЕДИТОВАНИЯ И ГАРАНТИЙНАЯ ПОДДЕРЖКА СУБЪЕКТОВ МАЛОГО И СРЕДНЕГО ПРЕДПРИНИМАТЕЛЬСТВА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AutoShape 4" descr="ÐÐ°ÑÑÐ¸Ð½ÐºÐ¸ Ð¿Ð¾ Ð·Ð°Ð¿ÑÐ¾ÑÑ ÐºÐ°ÑÑÐ¸Ð½ÐºÐ¸ Ð´ÐµÐ½ÑÐ³Ð¸ Ð¿ÑÐµÐ´Ð¿ÑÐ¸Ð½Ð¸Ð¼Ð°ÑÐµÐ»ÑÑÑÐ²Ð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9180"/>
            <a:ext cx="335447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721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3414062"/>
              </p:ext>
            </p:extLst>
          </p:nvPr>
        </p:nvGraphicFramePr>
        <p:xfrm>
          <a:off x="285750" y="1142983"/>
          <a:ext cx="8705850" cy="5572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gradFill flip="none" rotWithShape="1">
            <a:gsLst>
              <a:gs pos="100000">
                <a:srgbClr val="F4DBB6">
                  <a:alpha val="4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vert="horz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all" spc="0" normalizeH="0" baseline="0" noProof="0" dirty="0" smtClean="0">
                <a:ln>
                  <a:noFill/>
                </a:ln>
                <a:solidFill>
                  <a:srgbClr val="49055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программа: «</a:t>
            </a:r>
            <a:r>
              <a:rPr kumimoji="0" lang="ru-RU" sz="2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B048E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Поручительство  в  обеспечение</a:t>
            </a:r>
            <a:br>
              <a:rPr kumimoji="0" lang="ru-RU" sz="2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B048E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B048E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договоров  банковской  гарантии</a:t>
            </a:r>
            <a:r>
              <a:rPr kumimoji="0" lang="ru-RU" sz="2200" b="1" i="0" u="none" strike="noStrike" kern="1200" cap="all" spc="0" normalizeH="0" baseline="0" noProof="0" dirty="0" smtClean="0">
                <a:ln>
                  <a:noFill/>
                </a:ln>
                <a:solidFill>
                  <a:srgbClr val="49055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pic>
        <p:nvPicPr>
          <p:cNvPr id="2050" name="Picture 2" descr="D:\РАБОТА\flash\картинки презентация\timthu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071670" cy="1108498"/>
          </a:xfrm>
          <a:prstGeom prst="rect">
            <a:avLst/>
          </a:prstGeom>
          <a:noFill/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202175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leasing_prof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28860" cy="1714488"/>
          </a:xfrm>
          <a:effectLst>
            <a:softEdge rad="63500"/>
          </a:effectLst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285984" y="0"/>
            <a:ext cx="6858016" cy="857232"/>
          </a:xfrm>
          <a:prstGeom prst="rect">
            <a:avLst/>
          </a:prstGeom>
          <a:gradFill flip="none" rotWithShape="1">
            <a:gsLst>
              <a:gs pos="100000">
                <a:srgbClr val="F4DBB6">
                  <a:alpha val="4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vert="horz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all" spc="0" normalizeH="0" baseline="0" noProof="0" dirty="0" smtClean="0">
                <a:ln>
                  <a:noFill/>
                </a:ln>
                <a:solidFill>
                  <a:srgbClr val="49055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программа: «</a:t>
            </a:r>
            <a:r>
              <a:rPr kumimoji="0" lang="ru-RU" sz="2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B048E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Поручительство  в  обеспечение</a:t>
            </a:r>
            <a:br>
              <a:rPr kumimoji="0" lang="ru-RU" sz="2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B048E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B048E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договоров  финансовой   аренды  (лизинга)</a:t>
            </a:r>
            <a:r>
              <a:rPr kumimoji="0" lang="ru-RU" sz="2200" b="1" i="0" u="none" strike="noStrike" kern="1200" cap="all" spc="0" normalizeH="0" baseline="0" noProof="0" dirty="0" smtClean="0">
                <a:ln>
                  <a:noFill/>
                </a:ln>
                <a:solidFill>
                  <a:srgbClr val="49055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1214414" y="1397000"/>
          <a:ext cx="6929486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100000">
                <a:srgbClr val="F4DBB6">
                  <a:alpha val="4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vert="horz" anchor="ctr">
            <a:normAutofit fontScale="90000"/>
          </a:bodyPr>
          <a:lstStyle/>
          <a:p>
            <a:pPr lvl="0" algn="r"/>
            <a:r>
              <a:rPr kumimoji="0" lang="ru-RU" sz="2200" b="1" i="0" u="none" strike="noStrike" kern="1200" cap="all" spc="0" normalizeH="0" baseline="0" noProof="0" dirty="0" smtClean="0">
                <a:ln>
                  <a:noFill/>
                </a:ln>
                <a:solidFill>
                  <a:srgbClr val="49055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2200" b="1" i="0" u="none" strike="noStrike" kern="1200" cap="all" spc="0" normalizeH="0" baseline="0" noProof="0" dirty="0" smtClean="0">
                <a:ln>
                  <a:noFill/>
                </a:ln>
                <a:solidFill>
                  <a:srgbClr val="49055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all" spc="0" normalizeH="0" baseline="0" noProof="0" dirty="0" smtClean="0">
                <a:ln>
                  <a:noFill/>
                </a:ln>
                <a:solidFill>
                  <a:srgbClr val="49055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ru-RU" sz="2600" b="1" i="0" u="none" strike="noStrike" kern="1200" cap="all" spc="0" normalizeH="0" baseline="0" noProof="0" dirty="0" smtClean="0">
                <a:ln>
                  <a:noFill/>
                </a:ln>
                <a:solidFill>
                  <a:srgbClr val="49055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Лимиты   фонда  на  </a:t>
            </a:r>
            <a:r>
              <a:rPr lang="ru-RU" sz="2600" b="1" dirty="0" smtClean="0">
                <a:solidFill>
                  <a:srgbClr val="49055B"/>
                </a:solidFill>
              </a:rPr>
              <a:t>Поручительство </a:t>
            </a:r>
            <a:r>
              <a:rPr kumimoji="0" lang="ru-RU" sz="2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B048E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2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B048E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600" b="1" dirty="0" smtClean="0">
                <a:solidFill>
                  <a:srgbClr val="0B048E"/>
                </a:solidFill>
              </a:rPr>
              <a:t>                                                      субсидиарная   ответственность </a:t>
            </a:r>
            <a:endParaRPr kumimoji="0" lang="ru-RU" sz="2600" b="1" i="0" u="none" strike="noStrike" kern="1200" cap="all" spc="0" normalizeH="0" baseline="0" noProof="0" dirty="0" smtClean="0">
              <a:ln>
                <a:noFill/>
              </a:ln>
              <a:solidFill>
                <a:srgbClr val="49055B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285860"/>
          <a:ext cx="878687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2" name="Picture 6" descr="D:\РАБОТА\flash\картинки презентация\3409a03d47541a117484a4e86dfa7ec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357554" cy="1625419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  <a:softEdge rad="63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-428616"/>
            <a:ext cx="9144000" cy="1071534"/>
          </a:xfrm>
          <a:prstGeom prst="rect">
            <a:avLst/>
          </a:prstGeom>
          <a:gradFill flip="none" rotWithShape="1">
            <a:gsLst>
              <a:gs pos="100000">
                <a:srgbClr val="F4DBB6">
                  <a:alpha val="4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vert="horz" anchor="ctr">
            <a:normAutofit fontScale="90000"/>
          </a:bodyPr>
          <a:lstStyle/>
          <a:p>
            <a:r>
              <a:rPr lang="ru-RU" sz="2200" b="1" dirty="0" smtClean="0">
                <a:solidFill>
                  <a:srgbClr val="49055B"/>
                </a:solidFill>
              </a:rPr>
              <a:t/>
            </a:r>
            <a:br>
              <a:rPr lang="ru-RU" sz="2200" b="1" dirty="0" smtClean="0">
                <a:solidFill>
                  <a:srgbClr val="49055B"/>
                </a:solidFill>
              </a:rPr>
            </a:br>
            <a:r>
              <a:rPr lang="ru-RU" sz="2200" b="1" dirty="0" smtClean="0">
                <a:solidFill>
                  <a:srgbClr val="49055B"/>
                </a:solidFill>
              </a:rPr>
              <a:t>   </a:t>
            </a:r>
            <a:r>
              <a:rPr lang="ru-RU" sz="2900" b="1" dirty="0" smtClean="0">
                <a:solidFill>
                  <a:srgbClr val="49055B"/>
                </a:solidFill>
              </a:rPr>
              <a:t>ставки  вознаграждения </a:t>
            </a:r>
            <a:r>
              <a:rPr lang="ru-RU" sz="2900" b="1" dirty="0" smtClean="0">
                <a:solidFill>
                  <a:srgbClr val="0B048E"/>
                </a:solidFill>
              </a:rPr>
              <a:t>  за поручительство фонда </a:t>
            </a:r>
            <a:r>
              <a:rPr lang="ru-RU" sz="2900" b="1" dirty="0" smtClean="0">
                <a:solidFill>
                  <a:srgbClr val="49055B"/>
                </a:solidFill>
              </a:rPr>
              <a:t/>
            </a:r>
            <a:br>
              <a:rPr lang="ru-RU" sz="2900" b="1" dirty="0" smtClean="0">
                <a:solidFill>
                  <a:srgbClr val="49055B"/>
                </a:solidFill>
              </a:rPr>
            </a:br>
            <a:endParaRPr kumimoji="0" lang="ru-RU" sz="2900" b="1" i="0" u="none" strike="noStrike" kern="1200" cap="all" spc="0" normalizeH="0" baseline="0" noProof="0" dirty="0" smtClean="0">
              <a:ln>
                <a:noFill/>
              </a:ln>
              <a:solidFill>
                <a:srgbClr val="49055B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143512"/>
            <a:ext cx="9144000" cy="17144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2500" b="1" cap="all" dirty="0" smtClean="0">
                <a:solidFill>
                  <a:srgbClr val="2D2159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Оплата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D215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производится </a:t>
            </a: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2D2159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в течении 5 дней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D215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после заключения  Договора поручительства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D215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 весь срок поручительства - </a:t>
            </a: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2D2159"/>
                </a:solidFill>
                <a:effectLst/>
                <a:uLnTx/>
                <a:uFillTx/>
                <a:latin typeface="Arial Black" pitchFamily="34" charset="0"/>
                <a:cs typeface="Arial" pitchFamily="34" charset="0"/>
              </a:rPr>
              <a:t>единовременно!</a:t>
            </a:r>
            <a:endParaRPr kumimoji="0" lang="ru-RU" sz="2000" b="1" i="0" u="sng" strike="noStrike" kern="0" cap="none" spc="0" normalizeH="0" baseline="0" noProof="0" dirty="0">
              <a:ln>
                <a:noFill/>
              </a:ln>
              <a:solidFill>
                <a:srgbClr val="2D2159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14282" y="714356"/>
          <a:ext cx="871543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652" name="Picture 4" descr="D:\РАБОТА\flash\картинки презентация\4390a4ab481ccad64d73f153e398d96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929199"/>
            <a:ext cx="2643174" cy="192880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6858016" cy="714380"/>
          </a:xfrm>
        </p:spPr>
        <p:txBody>
          <a:bodyPr>
            <a:noAutofit/>
          </a:bodyPr>
          <a:lstStyle/>
          <a:p>
            <a:pPr algn="r"/>
            <a:r>
              <a:rPr lang="ru-RU" sz="2600" b="1" dirty="0" smtClean="0">
                <a:solidFill>
                  <a:srgbClr val="3F106E"/>
                </a:solidFill>
              </a:rPr>
              <a:t>Актуальная  информация  и </a:t>
            </a:r>
            <a:br>
              <a:rPr lang="ru-RU" sz="2600" b="1" dirty="0" smtClean="0">
                <a:solidFill>
                  <a:srgbClr val="3F106E"/>
                </a:solidFill>
              </a:rPr>
            </a:br>
            <a:r>
              <a:rPr lang="ru-RU" sz="2600" b="1" dirty="0" smtClean="0">
                <a:solidFill>
                  <a:srgbClr val="3F106E"/>
                </a:solidFill>
              </a:rPr>
              <a:t>формы  документов  на  сайте:</a:t>
            </a:r>
            <a:endParaRPr lang="ru-RU" sz="2600" dirty="0">
              <a:solidFill>
                <a:srgbClr val="3F106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55679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145" name="Picture 1" descr="D:\РАБОТА\flash\картинки презентация\help-624x3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43306" cy="12948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241376"/>
            <a:ext cx="914400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843808" y="3284984"/>
            <a:ext cx="2376264" cy="1008112"/>
          </a:xfrm>
          <a:prstGeom prst="ellipse">
            <a:avLst/>
          </a:prstGeom>
          <a:noFill/>
          <a:ln w="38100">
            <a:solidFill>
              <a:srgbClr val="3F1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1520" y="1602511"/>
            <a:ext cx="2304256" cy="0"/>
          </a:xfrm>
          <a:prstGeom prst="line">
            <a:avLst/>
          </a:prstGeom>
          <a:ln w="28575">
            <a:solidFill>
              <a:srgbClr val="380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92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504056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1900" b="1" dirty="0">
                <a:solidFill>
                  <a:srgbClr val="C00000"/>
                </a:solidFill>
              </a:rPr>
              <a:t>Бизнес-навигатор </a:t>
            </a:r>
            <a:r>
              <a:rPr lang="ru-RU" sz="1900" b="1" dirty="0" smtClean="0">
                <a:solidFill>
                  <a:srgbClr val="C00000"/>
                </a:solidFill>
              </a:rPr>
              <a:t>МСП </a:t>
            </a:r>
            <a:r>
              <a:rPr lang="ru-RU" sz="1900" dirty="0" smtClean="0">
                <a:hlinkClick r:id="rId2"/>
              </a:rPr>
              <a:t>https</a:t>
            </a:r>
            <a:r>
              <a:rPr lang="ru-RU" sz="1900" dirty="0">
                <a:hlinkClick r:id="rId2"/>
              </a:rPr>
              <a:t>://</a:t>
            </a:r>
            <a:r>
              <a:rPr lang="ru-RU" sz="1900" dirty="0" smtClean="0">
                <a:hlinkClick r:id="rId2"/>
              </a:rPr>
              <a:t>smbn.ru/msp/main.htm</a:t>
            </a:r>
            <a:r>
              <a:rPr lang="ru-RU" sz="1900" dirty="0" smtClean="0"/>
              <a:t> - </a:t>
            </a:r>
            <a:r>
              <a:rPr lang="ru-RU" sz="1900" dirty="0"/>
              <a:t>позволяет найти информацию о мерах поддержки и организациях инфраструктуры поддержки бизнеса, воспользоваться типовыми бизнес-планами для составления или корректировки собственного, уточнить информацию о контрагентах и тендерах на поставку товаров, работ, услуг. </a:t>
            </a:r>
            <a:endParaRPr lang="ru-RU" sz="1900" dirty="0" smtClean="0"/>
          </a:p>
          <a:p>
            <a:pPr marL="45720" indent="0">
              <a:buNone/>
            </a:pPr>
            <a:r>
              <a:rPr lang="ru-RU" sz="1900" b="1" dirty="0" smtClean="0">
                <a:solidFill>
                  <a:srgbClr val="C00000"/>
                </a:solidFill>
              </a:rPr>
              <a:t>Платформа </a:t>
            </a:r>
            <a:r>
              <a:rPr lang="ru-RU" sz="1900" b="1" dirty="0">
                <a:solidFill>
                  <a:srgbClr val="C00000"/>
                </a:solidFill>
              </a:rPr>
              <a:t>«Деловая среда»  </a:t>
            </a:r>
            <a:r>
              <a:rPr lang="ru-RU" sz="1900" dirty="0">
                <a:hlinkClick r:id="rId3"/>
              </a:rPr>
              <a:t>https://dasreda.ru</a:t>
            </a:r>
            <a:r>
              <a:rPr lang="ru-RU" sz="1900" dirty="0" smtClean="0">
                <a:hlinkClick r:id="rId3"/>
              </a:rPr>
              <a:t>/</a:t>
            </a:r>
            <a:r>
              <a:rPr lang="ru-RU" sz="1900" dirty="0" smtClean="0"/>
              <a:t> - позволяет </a:t>
            </a:r>
            <a:r>
              <a:rPr lang="ru-RU" sz="1900" dirty="0"/>
              <a:t>воспользоваться учебными материалами в области управления бизнесом, маркетинга, права и финансов. </a:t>
            </a:r>
            <a:endParaRPr lang="ru-RU" sz="1900" dirty="0" smtClean="0"/>
          </a:p>
          <a:p>
            <a:pPr marL="45720" indent="0">
              <a:buNone/>
            </a:pPr>
            <a:r>
              <a:rPr lang="ru-RU" sz="1900" b="1" dirty="0" smtClean="0">
                <a:solidFill>
                  <a:srgbClr val="C00000"/>
                </a:solidFill>
              </a:rPr>
              <a:t>Сайт </a:t>
            </a:r>
            <a:r>
              <a:rPr lang="ru-RU" sz="1900" b="1" dirty="0">
                <a:solidFill>
                  <a:srgbClr val="C00000"/>
                </a:solidFill>
              </a:rPr>
              <a:t>АО «Корпорация МСП»  </a:t>
            </a:r>
            <a:r>
              <a:rPr lang="ru-RU" sz="1900" dirty="0">
                <a:hlinkClick r:id="rId4"/>
              </a:rPr>
              <a:t>https://corpmsp.ru/</a:t>
            </a:r>
            <a:r>
              <a:rPr lang="ru-RU" sz="1900" dirty="0"/>
              <a:t> - для </a:t>
            </a:r>
            <a:r>
              <a:rPr lang="ru-RU" sz="1900" dirty="0" smtClean="0"/>
              <a:t>предприятий МСП, в </a:t>
            </a:r>
            <a:r>
              <a:rPr lang="ru-RU" sz="1900" dirty="0" err="1" smtClean="0"/>
              <a:t>т.ч</a:t>
            </a:r>
            <a:r>
              <a:rPr lang="ru-RU" sz="1900" dirty="0" smtClean="0"/>
              <a:t>. </a:t>
            </a:r>
            <a:r>
              <a:rPr lang="ru-RU" sz="1900" dirty="0"/>
              <a:t>приоритетных отраслей, высокотехнологичных и инновационных предприятий</a:t>
            </a:r>
          </a:p>
          <a:p>
            <a:pPr marL="45720" indent="0">
              <a:buNone/>
            </a:pPr>
            <a:r>
              <a:rPr lang="ru-RU" sz="1900" b="1" dirty="0" smtClean="0">
                <a:solidFill>
                  <a:srgbClr val="C00000"/>
                </a:solidFill>
              </a:rPr>
              <a:t>Портал </a:t>
            </a:r>
            <a:r>
              <a:rPr lang="ru-RU" sz="1900" b="1" dirty="0">
                <a:solidFill>
                  <a:srgbClr val="C00000"/>
                </a:solidFill>
              </a:rPr>
              <a:t>малого и среднего бизнеса Дона </a:t>
            </a:r>
            <a:r>
              <a:rPr lang="ru-RU" sz="1900" dirty="0">
                <a:hlinkClick r:id="rId5"/>
              </a:rPr>
              <a:t>http://</a:t>
            </a:r>
            <a:r>
              <a:rPr lang="ru-RU" sz="1900" dirty="0" smtClean="0">
                <a:hlinkClick r:id="rId5"/>
              </a:rPr>
              <a:t>mbdon.ru/</a:t>
            </a:r>
            <a:endParaRPr lang="ru-RU" sz="1900" dirty="0" smtClean="0"/>
          </a:p>
          <a:p>
            <a:pPr marL="45720" indent="0">
              <a:buNone/>
            </a:pPr>
            <a:r>
              <a:rPr lang="ru-RU" sz="1900" b="1" dirty="0" smtClean="0">
                <a:solidFill>
                  <a:srgbClr val="C00000"/>
                </a:solidFill>
              </a:rPr>
              <a:t>Сайт Агентства инноваций РО  </a:t>
            </a:r>
            <a:r>
              <a:rPr lang="ru-RU" sz="1900" dirty="0">
                <a:hlinkClick r:id="rId6"/>
              </a:rPr>
              <a:t>https://ercir.ru</a:t>
            </a:r>
            <a:r>
              <a:rPr lang="ru-RU" sz="1900" dirty="0" smtClean="0">
                <a:hlinkClick r:id="rId6"/>
              </a:rPr>
              <a:t>/</a:t>
            </a:r>
            <a:r>
              <a:rPr lang="ru-RU" sz="1900" dirty="0" smtClean="0"/>
              <a:t> - для инновационных предприятий</a:t>
            </a:r>
          </a:p>
          <a:p>
            <a:pPr marL="45720" lvl="0" indent="0">
              <a:buClr>
                <a:srgbClr val="758085">
                  <a:lumMod val="75000"/>
                </a:srgbClr>
              </a:buClr>
              <a:buNone/>
            </a:pPr>
            <a:r>
              <a:rPr lang="ru-RU" sz="1900" b="1" dirty="0" smtClean="0">
                <a:solidFill>
                  <a:srgbClr val="C00000"/>
                </a:solidFill>
              </a:rPr>
              <a:t>Сайт Фонда </a:t>
            </a:r>
            <a:r>
              <a:rPr lang="ru-RU" sz="1900" b="1" dirty="0">
                <a:solidFill>
                  <a:srgbClr val="C00000"/>
                </a:solidFill>
              </a:rPr>
              <a:t>содействия инновациям</a:t>
            </a:r>
            <a:r>
              <a:rPr lang="ru-RU" sz="1900" b="1" dirty="0"/>
              <a:t>   </a:t>
            </a:r>
            <a:r>
              <a:rPr lang="ru-RU" sz="1900" dirty="0">
                <a:hlinkClick r:id="rId7"/>
              </a:rPr>
              <a:t>http://fasie.ru</a:t>
            </a:r>
            <a:r>
              <a:rPr lang="ru-RU" sz="1900" dirty="0" smtClean="0">
                <a:hlinkClick r:id="rId7"/>
              </a:rPr>
              <a:t>/</a:t>
            </a:r>
            <a:r>
              <a:rPr lang="ru-RU" sz="1900" dirty="0" smtClean="0"/>
              <a:t> </a:t>
            </a:r>
            <a:r>
              <a:rPr lang="ru-RU" sz="1900" dirty="0">
                <a:solidFill>
                  <a:srgbClr val="002060"/>
                </a:solidFill>
              </a:rPr>
              <a:t>- для инновационных предприятий</a:t>
            </a:r>
          </a:p>
          <a:p>
            <a:pPr marL="45720" indent="0">
              <a:buNone/>
            </a:pPr>
            <a:r>
              <a:rPr lang="ru-RU" sz="1900" b="1" dirty="0" smtClean="0">
                <a:solidFill>
                  <a:srgbClr val="C00000"/>
                </a:solidFill>
              </a:rPr>
              <a:t>Сайт </a:t>
            </a:r>
            <a:r>
              <a:rPr lang="ru-RU" sz="1900" b="1" dirty="0">
                <a:solidFill>
                  <a:srgbClr val="C00000"/>
                </a:solidFill>
              </a:rPr>
              <a:t>Фонда </a:t>
            </a:r>
            <a:r>
              <a:rPr lang="ru-RU" sz="1900" b="1" dirty="0" smtClean="0">
                <a:solidFill>
                  <a:srgbClr val="C00000"/>
                </a:solidFill>
              </a:rPr>
              <a:t>региональных социальных программ «Наше </a:t>
            </a:r>
            <a:r>
              <a:rPr lang="ru-RU" sz="1900" b="1" dirty="0">
                <a:solidFill>
                  <a:srgbClr val="C00000"/>
                </a:solidFill>
              </a:rPr>
              <a:t>будущее»  </a:t>
            </a:r>
            <a:r>
              <a:rPr lang="ru-RU" sz="1900" dirty="0">
                <a:hlinkClick r:id="rId8"/>
              </a:rPr>
              <a:t>http://www.nb-fund.ru</a:t>
            </a:r>
            <a:r>
              <a:rPr lang="ru-RU" sz="1900" dirty="0" smtClean="0">
                <a:hlinkClick r:id="rId8"/>
              </a:rPr>
              <a:t>/</a:t>
            </a:r>
            <a:r>
              <a:rPr lang="ru-RU" sz="1900" dirty="0" smtClean="0"/>
              <a:t> - для социально ориентированных предприятий</a:t>
            </a:r>
          </a:p>
          <a:p>
            <a:pPr marL="45720" indent="0">
              <a:buNone/>
            </a:pPr>
            <a:r>
              <a:rPr lang="ru-RU" sz="1900" b="1" dirty="0" smtClean="0">
                <a:solidFill>
                  <a:srgbClr val="C00000"/>
                </a:solidFill>
              </a:rPr>
              <a:t>Лаборатория социального предпринимательства  </a:t>
            </a:r>
            <a:r>
              <a:rPr lang="en-US" sz="1900" dirty="0" smtClean="0">
                <a:hlinkClick r:id="rId9"/>
              </a:rPr>
              <a:t>http</a:t>
            </a:r>
            <a:r>
              <a:rPr lang="en-US" sz="1900" dirty="0">
                <a:hlinkClick r:id="rId9"/>
              </a:rPr>
              <a:t>://lab-sp.ru</a:t>
            </a:r>
            <a:r>
              <a:rPr lang="en-US" sz="1900" dirty="0" smtClean="0">
                <a:hlinkClick r:id="rId9"/>
              </a:rPr>
              <a:t>/</a:t>
            </a:r>
            <a:r>
              <a:rPr lang="ru-RU" sz="1900" dirty="0"/>
              <a:t>- для социально ориентированных предприятий</a:t>
            </a:r>
            <a:endParaRPr lang="ru-RU" sz="1900" dirty="0" smtClean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Полезные сервисы для бизнеса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534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700809"/>
          <a:ext cx="8633842" cy="4916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4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8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84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584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94235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Организации</a:t>
                      </a:r>
                      <a:r>
                        <a:rPr lang="ru-RU" baseline="0" dirty="0" smtClean="0"/>
                        <a:t> региональной инфраструктуры поддержки бизнеса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НКО</a:t>
                      </a:r>
                      <a:r>
                        <a:rPr lang="ru-RU" baseline="0" dirty="0" smtClean="0"/>
                        <a:t> «Гарантийный фонд РО»</a:t>
                      </a:r>
                      <a:r>
                        <a:rPr lang="en-US" baseline="0" dirty="0" smtClean="0"/>
                        <a:t> </a:t>
                      </a:r>
                      <a:endParaRPr lang="ru-RU" baseline="0" dirty="0" smtClean="0"/>
                    </a:p>
                    <a:p>
                      <a:pPr algn="ctr"/>
                      <a:endParaRPr lang="ru-RU" b="0" baseline="0" dirty="0" smtClean="0"/>
                    </a:p>
                    <a:p>
                      <a:pPr algn="ctr"/>
                      <a:r>
                        <a:rPr lang="en-US" b="0" baseline="0" dirty="0" smtClean="0"/>
                        <a:t>(</a:t>
                      </a:r>
                      <a:r>
                        <a:rPr lang="ru-RU" b="0" baseline="0" dirty="0" smtClean="0"/>
                        <a:t>поручительства и </a:t>
                      </a:r>
                      <a:r>
                        <a:rPr lang="ru-RU" b="0" baseline="0" dirty="0" err="1" smtClean="0"/>
                        <a:t>согарантии</a:t>
                      </a:r>
                      <a:r>
                        <a:rPr lang="en-US" b="0" baseline="0" dirty="0" smtClean="0"/>
                        <a:t>)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АНО-МФК</a:t>
                      </a:r>
                      <a:r>
                        <a:rPr lang="ru-RU" baseline="0" dirty="0" smtClean="0"/>
                        <a:t> «РРАПП»</a:t>
                      </a:r>
                    </a:p>
                    <a:p>
                      <a:pPr algn="ctr"/>
                      <a:endParaRPr lang="ru-RU" b="0" baseline="0" dirty="0" smtClean="0"/>
                    </a:p>
                    <a:p>
                      <a:pPr algn="ctr"/>
                      <a:r>
                        <a:rPr lang="ru-RU" b="0" baseline="0" dirty="0" smtClean="0"/>
                        <a:t>(</a:t>
                      </a:r>
                      <a:r>
                        <a:rPr lang="ru-RU" b="0" baseline="0" dirty="0" err="1" smtClean="0"/>
                        <a:t>консультиро-вание</a:t>
                      </a:r>
                      <a:r>
                        <a:rPr lang="ru-RU" b="0" baseline="0" dirty="0" smtClean="0"/>
                        <a:t> и </a:t>
                      </a:r>
                      <a:r>
                        <a:rPr lang="ru-RU" b="0" baseline="0" dirty="0" err="1" smtClean="0"/>
                        <a:t>микрофинансиро-вание</a:t>
                      </a:r>
                      <a:r>
                        <a:rPr lang="ru-RU" b="0" baseline="0" dirty="0" smtClean="0"/>
                        <a:t>)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АО «РЛК РО»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b="0" dirty="0" smtClean="0"/>
                        <a:t>(лизинг)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997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Адрес: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600" u="sng" dirty="0" err="1" smtClean="0">
                          <a:solidFill>
                            <a:srgbClr val="002060"/>
                          </a:solidFill>
                        </a:rPr>
                        <a:t>г.Ростов</a:t>
                      </a:r>
                      <a:r>
                        <a:rPr lang="ru-RU" sz="1600" u="sng" dirty="0" smtClean="0">
                          <a:solidFill>
                            <a:srgbClr val="002060"/>
                          </a:solidFill>
                        </a:rPr>
                        <a:t>-на-Дону, </a:t>
                      </a:r>
                      <a:r>
                        <a:rPr lang="ru-RU" sz="1600" u="sng" dirty="0" err="1" smtClean="0">
                          <a:solidFill>
                            <a:srgbClr val="002060"/>
                          </a:solidFill>
                        </a:rPr>
                        <a:t>ул.Седова</a:t>
                      </a:r>
                      <a:r>
                        <a:rPr lang="ru-RU" sz="1600" u="sng" dirty="0" smtClean="0">
                          <a:solidFill>
                            <a:srgbClr val="002060"/>
                          </a:solidFill>
                        </a:rPr>
                        <a:t>, 6/3, бизнес-центр «Балканы»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8 этаж  офис 803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               1 этаж                  9 этаж  офис 5К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Центральный вход          Боковой вход        Центральный вход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959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Телефоны: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+7(863)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280-04-06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+7(863) 280-04-07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+7(804) 333-32-31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+7(863) 308-19-11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+7(863) 207-82-50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+7(863) 207-82-70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6177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Эл.почта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info@dongarant.ru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info@rrapp.ru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002060"/>
                          </a:solidFill>
                        </a:rPr>
                        <a:t>info@rlc161.ru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617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Сайт: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https://dongarant.ru/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http://www.rrapp.ru/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http://rlc161.ru/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НУЖНА ПОДДЕРЖКА?</a:t>
            </a:r>
            <a:b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ОБРАЩАЙТЕСЬ!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747924769"/>
              </p:ext>
            </p:extLst>
          </p:nvPr>
        </p:nvGraphicFramePr>
        <p:xfrm>
          <a:off x="251520" y="1628800"/>
          <a:ext cx="8633842" cy="4916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4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8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84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584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94235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Организации</a:t>
                      </a:r>
                      <a:r>
                        <a:rPr lang="ru-RU" baseline="0" dirty="0" smtClean="0"/>
                        <a:t> региональной инфраструктуры поддержки бизнеса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НКО</a:t>
                      </a:r>
                      <a:r>
                        <a:rPr lang="ru-RU" baseline="0" dirty="0" smtClean="0"/>
                        <a:t> «Гарантийный фонд РО»</a:t>
                      </a:r>
                      <a:r>
                        <a:rPr lang="en-US" baseline="0" dirty="0" smtClean="0"/>
                        <a:t> </a:t>
                      </a:r>
                      <a:endParaRPr lang="ru-RU" baseline="0" dirty="0" smtClean="0"/>
                    </a:p>
                    <a:p>
                      <a:pPr algn="ctr"/>
                      <a:endParaRPr lang="ru-RU" b="0" baseline="0" dirty="0" smtClean="0"/>
                    </a:p>
                    <a:p>
                      <a:pPr algn="ctr"/>
                      <a:r>
                        <a:rPr lang="en-US" b="0" baseline="0" dirty="0" smtClean="0"/>
                        <a:t>(</a:t>
                      </a:r>
                      <a:r>
                        <a:rPr lang="ru-RU" b="0" baseline="0" dirty="0" smtClean="0"/>
                        <a:t>поручительства и </a:t>
                      </a:r>
                      <a:r>
                        <a:rPr lang="ru-RU" b="0" baseline="0" dirty="0" err="1" smtClean="0"/>
                        <a:t>согарантии</a:t>
                      </a:r>
                      <a:r>
                        <a:rPr lang="en-US" b="0" baseline="0" dirty="0" smtClean="0"/>
                        <a:t>)</a:t>
                      </a:r>
                      <a:endParaRPr lang="ru-RU" b="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АНО-МФК</a:t>
                      </a:r>
                      <a:r>
                        <a:rPr lang="ru-RU" baseline="0" dirty="0" smtClean="0"/>
                        <a:t> «РРАПП»</a:t>
                      </a:r>
                    </a:p>
                    <a:p>
                      <a:pPr algn="ctr"/>
                      <a:endParaRPr lang="ru-RU" b="0" baseline="0" dirty="0" smtClean="0"/>
                    </a:p>
                    <a:p>
                      <a:pPr algn="ctr"/>
                      <a:r>
                        <a:rPr lang="ru-RU" b="0" baseline="0" dirty="0" smtClean="0"/>
                        <a:t>(консультирование и </a:t>
                      </a:r>
                      <a:r>
                        <a:rPr lang="ru-RU" b="0" baseline="0" dirty="0" err="1" smtClean="0"/>
                        <a:t>микрофинансиро-вание</a:t>
                      </a:r>
                      <a:r>
                        <a:rPr lang="ru-RU" b="0" baseline="0" dirty="0" smtClean="0"/>
                        <a:t>)</a:t>
                      </a:r>
                      <a:endParaRPr lang="ru-RU" b="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АО «РЛК РО»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b="0" dirty="0" smtClean="0"/>
                        <a:t>(лизинг)</a:t>
                      </a:r>
                      <a:endParaRPr lang="ru-RU" b="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997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Адрес: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600" u="sng" dirty="0" err="1" smtClean="0">
                          <a:solidFill>
                            <a:srgbClr val="002060"/>
                          </a:solidFill>
                        </a:rPr>
                        <a:t>г.Ростов</a:t>
                      </a:r>
                      <a:r>
                        <a:rPr lang="ru-RU" sz="1600" u="sng" dirty="0" smtClean="0">
                          <a:solidFill>
                            <a:srgbClr val="002060"/>
                          </a:solidFill>
                        </a:rPr>
                        <a:t>-на-Дону, </a:t>
                      </a:r>
                      <a:r>
                        <a:rPr lang="ru-RU" sz="1600" u="sng" dirty="0" err="1" smtClean="0">
                          <a:solidFill>
                            <a:srgbClr val="002060"/>
                          </a:solidFill>
                        </a:rPr>
                        <a:t>ул.Седова</a:t>
                      </a:r>
                      <a:r>
                        <a:rPr lang="ru-RU" sz="1600" u="sng" dirty="0" smtClean="0">
                          <a:solidFill>
                            <a:srgbClr val="002060"/>
                          </a:solidFill>
                        </a:rPr>
                        <a:t>, 6/3, бизнес-центр «Балканы»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8 этаж  офис 803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               3 </a:t>
                      </a:r>
                      <a:r>
                        <a:rPr lang="ru-RU" sz="1600" baseline="0" smtClean="0">
                          <a:solidFill>
                            <a:srgbClr val="002060"/>
                          </a:solidFill>
                        </a:rPr>
                        <a:t>этаж офис 2                  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9 этаж  офис 5К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Центральный вход          Центральный вход        Центральный вход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959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Телефоны: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+7(863)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280-04-06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+7(863) 280-04-07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+7(804) 333-32-31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+7(863) 308-19-11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+7(863) 207-82-50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+7(863) 207-82-70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6177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Эл.почта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info@dongarant.ru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info@rrapp.ru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info@rlc161.ru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617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Сайт: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https://dongarant.ru/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http://www.rrapp.ru/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http://rlc161.ru/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5806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484784"/>
          <a:ext cx="878497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Организа-ции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инфрастру-ктуры</a:t>
                      </a:r>
                      <a:r>
                        <a:rPr lang="ru-RU" baseline="0" dirty="0" smtClean="0"/>
                        <a:t> поддержки бизнеса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Региональный Фонд развития промышленности РО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ФОНД</a:t>
                      </a:r>
                      <a:r>
                        <a:rPr lang="ru-RU" baseline="0" dirty="0" smtClean="0"/>
                        <a:t> РАЗВИТИЯ ПРОМЫШЛЕННОСТИ (федеральный)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Фонд «Наше будущее»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Адрес: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344022, г. Ростов-на-Дону, пр. Кировский, 40А, к. 511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105062, Москва, Лялин переулок, д. 6, стр. 1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119019, Россия, г. Москва, ул. Знаменка, дом 8/13, стр. 2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Телефоны: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+7 (863) 200-10-51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8 495 120-24-16</a:t>
                      </a:r>
                    </a:p>
                    <a:p>
                      <a:r>
                        <a:rPr lang="ru-RU" dirty="0" smtClean="0"/>
                        <a:t>8 800 500-71-29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Гусева Ирина Ивановна</a:t>
                      </a:r>
                    </a:p>
                    <a:p>
                      <a:r>
                        <a:rPr lang="ru-RU" dirty="0" smtClean="0"/>
                        <a:t>8-918-512-37-04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</a:rPr>
                        <a:t>Эл.почта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info@frp61.ru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frp@frprf.ru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nb-fund.guseva@mail.ru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Сайт: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https://frp61.ru/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http://frprf.ru/zaymy/regiony/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http://www.nb-fund.ru/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9720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Фонды, финансирующие субъектов МСП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96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5040559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Программа Минэкономразвития РФ – кредитование под конечную ставку </a:t>
            </a:r>
            <a:r>
              <a:rPr lang="en-US" sz="2600" b="1" dirty="0" smtClean="0">
                <a:solidFill>
                  <a:srgbClr val="C00000"/>
                </a:solidFill>
              </a:rPr>
              <a:t>8</a:t>
            </a:r>
            <a:r>
              <a:rPr lang="ru-RU" sz="2600" b="1" dirty="0" smtClean="0">
                <a:solidFill>
                  <a:srgbClr val="C00000"/>
                </a:solidFill>
              </a:rPr>
              <a:t>,5% годовых </a:t>
            </a:r>
            <a:r>
              <a:rPr lang="ru-RU" sz="2400" dirty="0" smtClean="0"/>
              <a:t>(</a:t>
            </a:r>
            <a:r>
              <a:rPr lang="ru-RU" sz="2400" dirty="0"/>
              <a:t>от 3 млн рублей до 1 млрд рублей на срок до 10 лет - </a:t>
            </a:r>
            <a:r>
              <a:rPr lang="ru-RU" sz="2400" dirty="0" err="1"/>
              <a:t>инвест</a:t>
            </a:r>
            <a:r>
              <a:rPr lang="ru-RU" sz="2400" dirty="0"/>
              <a:t>. кредит; от 3 млн рублей до 100 млн рублей на срок до 3 лет – кредит на пополнение оборотных средств)</a:t>
            </a:r>
          </a:p>
          <a:p>
            <a:pPr marL="45720" indent="0">
              <a:buNone/>
            </a:pPr>
            <a:endParaRPr lang="ru-RU" sz="2400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Программа АО «Корпорация МСП» – кредитование приоритетных отраслей под ставку 10,6% годовых для малого бизнеса, 9,6% годовых для среднего бизнеса</a:t>
            </a:r>
          </a:p>
          <a:p>
            <a:pPr marL="45720" indent="0">
              <a:buNone/>
            </a:pPr>
            <a:r>
              <a:rPr lang="ru-RU" sz="2400" dirty="0"/>
              <a:t>(от 3 млн рублей до 1 млрд рублей (общий кредитный лимит на заемщика - до 4 млрд рублей)</a:t>
            </a:r>
          </a:p>
          <a:p>
            <a:pPr marL="45720" indent="0">
              <a:buNone/>
            </a:pPr>
            <a:endParaRPr lang="ru-RU" sz="2400" dirty="0" smtClean="0"/>
          </a:p>
          <a:p>
            <a:pPr marL="45720" indent="0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Программа Минсельхоза РФ – кредитование под конечную ставку 1-5% годовых </a:t>
            </a:r>
            <a:r>
              <a:rPr lang="ru-RU" sz="2400" dirty="0"/>
              <a:t>(краткосрочный - на срок до 1 года включительно в размере не более 1 млрд. </a:t>
            </a:r>
            <a:r>
              <a:rPr lang="ru-RU" sz="2400" dirty="0" smtClean="0"/>
              <a:t>рублей; инвестиционный – на срок от 2 до 15 лет)</a:t>
            </a:r>
            <a:endParaRPr lang="ru-RU" sz="2400" dirty="0"/>
          </a:p>
          <a:p>
            <a:pPr marL="45720" indent="0">
              <a:buNone/>
            </a:pP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6864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effectLst/>
              </a:rPr>
              <a:t>Программы </a:t>
            </a:r>
            <a:br>
              <a:rPr lang="ru-RU" sz="2800" b="1" dirty="0" smtClean="0">
                <a:solidFill>
                  <a:srgbClr val="002060"/>
                </a:solidFill>
                <a:effectLst/>
              </a:rPr>
            </a:br>
            <a:r>
              <a:rPr lang="ru-RU" sz="2800" b="1" dirty="0" smtClean="0">
                <a:solidFill>
                  <a:srgbClr val="002060"/>
                </a:solidFill>
                <a:effectLst/>
              </a:rPr>
              <a:t>льготного кредитования</a:t>
            </a:r>
            <a:endParaRPr lang="ru-RU" sz="2800" b="1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88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296144"/>
          </a:xfrm>
        </p:spPr>
        <p:txBody>
          <a:bodyPr>
            <a:noAutofit/>
          </a:bodyPr>
          <a:lstStyle/>
          <a:p>
            <a:r>
              <a:rPr lang="ru-RU" sz="16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Микрозаймы</a:t>
            </a:r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ано</a:t>
            </a:r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ррапп</a:t>
            </a:r>
            <a:r>
              <a:rPr lang="ru-RU" sz="1600" dirty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  <a: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Максимальная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сумма </a:t>
            </a:r>
            <a:r>
              <a:rPr lang="ru-RU" sz="16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микрозайма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- 5 000 000 рублей.</a:t>
            </a:r>
            <a:b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Максимальный 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срок погашения займа до 3-х лет.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9003738"/>
              </p:ext>
            </p:extLst>
          </p:nvPr>
        </p:nvGraphicFramePr>
        <p:xfrm>
          <a:off x="304800" y="1554163"/>
          <a:ext cx="8686800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6032883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146152005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46906335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238354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ПРОИЗВОДИТЕЛЬ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СТАНДАРТНЫЙ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НАЧИНАЮЩИЙ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ЭКСПОРТЕР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3910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Сумма </a:t>
                      </a:r>
                      <a:r>
                        <a:rPr lang="ru-RU" sz="1400" dirty="0" err="1" smtClean="0">
                          <a:solidFill>
                            <a:srgbClr val="FF0000"/>
                          </a:solidFill>
                        </a:rPr>
                        <a:t>микрозайма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: </a:t>
                      </a:r>
                    </a:p>
                    <a:p>
                      <a:r>
                        <a:rPr lang="ru-RU" sz="1400" b="1" dirty="0" smtClean="0"/>
                        <a:t>от 300 </a:t>
                      </a:r>
                      <a:r>
                        <a:rPr lang="ru-RU" sz="1400" b="1" dirty="0" err="1" smtClean="0"/>
                        <a:t>тыс.руб</a:t>
                      </a:r>
                      <a:r>
                        <a:rPr lang="ru-RU" sz="1400" b="1" dirty="0" smtClean="0"/>
                        <a:t>. </a:t>
                      </a:r>
                    </a:p>
                    <a:p>
                      <a:r>
                        <a:rPr lang="ru-RU" sz="1400" b="1" dirty="0" smtClean="0"/>
                        <a:t>до 5 </a:t>
                      </a:r>
                      <a:r>
                        <a:rPr lang="ru-RU" sz="1400" b="1" dirty="0" err="1" smtClean="0"/>
                        <a:t>млн.рублей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Обеспечение:</a:t>
                      </a:r>
                    </a:p>
                    <a:p>
                      <a:r>
                        <a:rPr lang="ru-RU" sz="1400" b="1" dirty="0" smtClean="0"/>
                        <a:t>залог ликвидного движимого и/или недвижимого имущества;</a:t>
                      </a:r>
                    </a:p>
                    <a:p>
                      <a:r>
                        <a:rPr lang="ru-RU" sz="1400" b="1" dirty="0" smtClean="0"/>
                        <a:t>либо</a:t>
                      </a:r>
                    </a:p>
                    <a:p>
                      <a:r>
                        <a:rPr lang="ru-RU" sz="1400" b="1" dirty="0" smtClean="0"/>
                        <a:t>поручительство третьих лиц (без залогового обеспечения)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Отсрочка платежа по основному долгу: </a:t>
                      </a:r>
                    </a:p>
                    <a:p>
                      <a:r>
                        <a:rPr lang="ru-RU" sz="1400" b="1" dirty="0" smtClean="0"/>
                        <a:t>до 8-ми месяцев.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Ставка:</a:t>
                      </a:r>
                    </a:p>
                    <a:p>
                      <a:r>
                        <a:rPr lang="ru-RU" sz="1400" b="1" dirty="0" smtClean="0"/>
                        <a:t>при наличии залогового обеспечения - 5% годовых. при отсутствии - 10,87% годовых.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</a:t>
                      </a:r>
                      <a:r>
                        <a:rPr kumimoji="0" lang="ru-RU" sz="1400" b="0" i="0" u="none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микрозайма</a:t>
                      </a:r>
                      <a:r>
                        <a:rPr kumimoji="0" lang="ru-RU" sz="14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100 </a:t>
                      </a:r>
                      <a:r>
                        <a:rPr kumimoji="0" lang="ru-RU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5 млн. рублей.</a:t>
                      </a:r>
                    </a:p>
                    <a:p>
                      <a:endParaRPr kumimoji="0" lang="ru-RU" sz="1400" b="0" i="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0" i="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Обеспечение: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залог ликвидного движимого и/или недвижимого имущества;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либо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поручительство третьих лиц (без залогового обеспечения)</a:t>
                      </a:r>
                    </a:p>
                    <a:p>
                      <a:endParaRPr kumimoji="0" lang="ru-RU" sz="1400" b="0" i="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0" i="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платежа по основному долгу: </a:t>
                      </a:r>
                    </a:p>
                    <a:p>
                      <a:r>
                        <a:rPr kumimoji="0" lang="ru-RU" sz="14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4-х месяцев.</a:t>
                      </a:r>
                    </a:p>
                    <a:p>
                      <a:endParaRPr kumimoji="0" lang="ru-RU" sz="1400" b="1" i="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0" i="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Ставка: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наличии залогового обеспечения - 7,25% </a:t>
                      </a:r>
                      <a:r>
                        <a:rPr kumimoji="0" lang="ru-RU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годовых.при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отсутствии - 10,87% годовых.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</a:t>
                      </a:r>
                      <a:r>
                        <a:rPr kumimoji="0" lang="ru-RU" sz="1400" b="0" i="0" u="none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микрозайма</a:t>
                      </a:r>
                      <a:r>
                        <a:rPr kumimoji="0" lang="ru-RU" sz="1400" b="0" i="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kumimoji="0" lang="ru-RU" sz="14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100 </a:t>
                      </a:r>
                      <a:r>
                        <a:rPr kumimoji="0" lang="ru-RU" sz="1400" b="1" i="0" u="non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4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kumimoji="0" lang="ru-RU" sz="14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 млн. рублей.</a:t>
                      </a:r>
                    </a:p>
                    <a:p>
                      <a:endParaRPr kumimoji="0" lang="ru-RU" sz="1400" b="0" i="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0" i="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Обеспечение: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залог ликвидного движимого и/или недвижимого имущества;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либо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поручительство третьих лиц (без залогового обеспечения).</a:t>
                      </a:r>
                    </a:p>
                    <a:p>
                      <a:endParaRPr kumimoji="0" lang="ru-RU" sz="1400" b="0" i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0" i="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платежа по основному долгу</a:t>
                      </a:r>
                      <a:r>
                        <a:rPr kumimoji="0" lang="ru-RU" sz="14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6-ти месяцев.</a:t>
                      </a:r>
                    </a:p>
                    <a:p>
                      <a:endParaRPr kumimoji="0"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0" i="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Ставка:</a:t>
                      </a:r>
                    </a:p>
                    <a:p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наличии залогового обеспечения - 7,25% </a:t>
                      </a:r>
                      <a:r>
                        <a:rPr kumimoji="0" lang="ru-RU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годовых.при</a:t>
                      </a:r>
                      <a:r>
                        <a:rPr kumimoji="0" lang="ru-RU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отсутствии - 7,25% годовых.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</a:t>
                      </a:r>
                      <a:r>
                        <a:rPr kumimoji="0" lang="ru-RU" sz="1400" b="0" i="0" u="none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микрозайма</a:t>
                      </a:r>
                      <a:r>
                        <a:rPr kumimoji="0" lang="ru-RU" sz="1400" b="0" i="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ru-RU" sz="1400" b="1" dirty="0" smtClean="0"/>
                        <a:t>от 300 </a:t>
                      </a:r>
                      <a:r>
                        <a:rPr lang="ru-RU" sz="1400" b="1" dirty="0" err="1" smtClean="0"/>
                        <a:t>тыс.руб</a:t>
                      </a:r>
                      <a:r>
                        <a:rPr lang="ru-RU" sz="1400" b="1" dirty="0" smtClean="0"/>
                        <a:t>. </a:t>
                      </a:r>
                    </a:p>
                    <a:p>
                      <a:r>
                        <a:rPr lang="ru-RU" sz="1400" b="1" dirty="0" smtClean="0"/>
                        <a:t>до 5 </a:t>
                      </a:r>
                      <a:r>
                        <a:rPr lang="ru-RU" sz="1400" b="1" dirty="0" err="1" smtClean="0"/>
                        <a:t>млн.рублей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endParaRPr kumimoji="0" lang="ru-RU" sz="1400" b="1" i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0" i="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Обеспечение:</a:t>
                      </a:r>
                    </a:p>
                    <a:p>
                      <a:r>
                        <a:rPr kumimoji="0" lang="ru-RU" sz="14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залог ликвидного движимого и/или недвижимого имущества;</a:t>
                      </a:r>
                    </a:p>
                    <a:p>
                      <a:r>
                        <a:rPr kumimoji="0" lang="ru-RU" sz="14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либо</a:t>
                      </a:r>
                    </a:p>
                    <a:p>
                      <a:r>
                        <a:rPr kumimoji="0" lang="ru-RU" sz="14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поручительство третьих лиц (без залогового обеспечения)</a:t>
                      </a:r>
                    </a:p>
                    <a:p>
                      <a:endParaRPr kumimoji="0" lang="ru-RU" sz="1400" b="0" i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0" i="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Отсрочка платежа по основному долгу: </a:t>
                      </a:r>
                    </a:p>
                    <a:p>
                      <a:r>
                        <a:rPr kumimoji="0" lang="ru-RU" sz="14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8-ми месяцев.</a:t>
                      </a:r>
                    </a:p>
                    <a:p>
                      <a:endParaRPr lang="ru-RU" sz="1400" u="none" dirty="0" smtClean="0"/>
                    </a:p>
                    <a:p>
                      <a:r>
                        <a:rPr kumimoji="0" lang="ru-RU" sz="1400" b="0" i="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Ставка:</a:t>
                      </a:r>
                    </a:p>
                    <a:p>
                      <a:r>
                        <a:rPr kumimoji="0" lang="ru-RU" sz="14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наличии залогового обеспечения - 5% </a:t>
                      </a:r>
                      <a:r>
                        <a:rPr kumimoji="0" lang="ru-RU" sz="1400" b="1" i="0" u="non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годовых.при</a:t>
                      </a:r>
                      <a:r>
                        <a:rPr kumimoji="0" lang="ru-RU" sz="14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отсутствии - 10,87% годовых.</a:t>
                      </a:r>
                      <a:endParaRPr lang="ru-RU" sz="1400" b="1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0339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163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848" y="11663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Микрозаймы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ано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ррапп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ru-RU" dirty="0" err="1" smtClean="0">
                <a:solidFill>
                  <a:srgbClr val="FF0000"/>
                </a:solidFill>
              </a:rPr>
              <a:t>ПРОдолжение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7585175"/>
              </p:ext>
            </p:extLst>
          </p:nvPr>
        </p:nvGraphicFramePr>
        <p:xfrm>
          <a:off x="107504" y="1052736"/>
          <a:ext cx="8884096" cy="7572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024">
                  <a:extLst>
                    <a:ext uri="{9D8B030D-6E8A-4147-A177-3AD203B41FA5}">
                      <a16:colId xmlns:a16="http://schemas.microsoft.com/office/drawing/2014/main" xmlns="" val="355613307"/>
                    </a:ext>
                  </a:extLst>
                </a:gridCol>
                <a:gridCol w="2221024">
                  <a:extLst>
                    <a:ext uri="{9D8B030D-6E8A-4147-A177-3AD203B41FA5}">
                      <a16:colId xmlns:a16="http://schemas.microsoft.com/office/drawing/2014/main" xmlns="" val="2159035778"/>
                    </a:ext>
                  </a:extLst>
                </a:gridCol>
                <a:gridCol w="2221024">
                  <a:extLst>
                    <a:ext uri="{9D8B030D-6E8A-4147-A177-3AD203B41FA5}">
                      <a16:colId xmlns:a16="http://schemas.microsoft.com/office/drawing/2014/main" xmlns="" val="387051998"/>
                    </a:ext>
                  </a:extLst>
                </a:gridCol>
                <a:gridCol w="2221024">
                  <a:extLst>
                    <a:ext uri="{9D8B030D-6E8A-4147-A177-3AD203B41FA5}">
                      <a16:colId xmlns:a16="http://schemas.microsoft.com/office/drawing/2014/main" xmlns="" val="1759080128"/>
                    </a:ext>
                  </a:extLst>
                </a:gridCol>
              </a:tblGrid>
              <a:tr h="6854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Бизнес-рост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Женский бизнес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Сельскохозяйственный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4310971"/>
                  </a:ext>
                </a:extLst>
              </a:tr>
              <a:tr h="68873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Сумма </a:t>
                      </a:r>
                      <a:r>
                        <a:rPr lang="ru-RU" sz="1400" dirty="0" err="1" smtClean="0">
                          <a:solidFill>
                            <a:srgbClr val="FF0000"/>
                          </a:solidFill>
                        </a:rPr>
                        <a:t>микрозайма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: </a:t>
                      </a:r>
                    </a:p>
                    <a:p>
                      <a:r>
                        <a:rPr lang="ru-RU" sz="1400" b="1" dirty="0" smtClean="0"/>
                        <a:t>от 100 </a:t>
                      </a:r>
                      <a:r>
                        <a:rPr lang="ru-RU" sz="1400" b="1" dirty="0" err="1" smtClean="0"/>
                        <a:t>тыс.руб</a:t>
                      </a:r>
                      <a:r>
                        <a:rPr lang="ru-RU" sz="1400" b="1" dirty="0" smtClean="0"/>
                        <a:t>. </a:t>
                      </a:r>
                    </a:p>
                    <a:p>
                      <a:r>
                        <a:rPr lang="ru-RU" sz="1400" b="1" dirty="0" smtClean="0"/>
                        <a:t>до 1,5 </a:t>
                      </a:r>
                      <a:r>
                        <a:rPr lang="ru-RU" sz="1400" b="1" dirty="0" err="1" smtClean="0"/>
                        <a:t>млн.руб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Обеспечение:</a:t>
                      </a:r>
                    </a:p>
                    <a:p>
                      <a:r>
                        <a:rPr lang="ru-RU" sz="1400" b="1" dirty="0" smtClean="0"/>
                        <a:t>залог ликвидного движимого и/или недвижимого имущества;</a:t>
                      </a:r>
                    </a:p>
                    <a:p>
                      <a:r>
                        <a:rPr lang="ru-RU" sz="1400" b="1" dirty="0" smtClean="0"/>
                        <a:t>либо</a:t>
                      </a:r>
                    </a:p>
                    <a:p>
                      <a:r>
                        <a:rPr lang="ru-RU" sz="1400" b="1" dirty="0" smtClean="0"/>
                        <a:t>поручительство третьих лиц (без залогового обеспечения)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Отсрочка платежа по основному долгу: </a:t>
                      </a:r>
                    </a:p>
                    <a:p>
                      <a:r>
                        <a:rPr lang="ru-RU" sz="1400" b="1" dirty="0" smtClean="0"/>
                        <a:t>до 6-ти месяцев.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Ставка:</a:t>
                      </a:r>
                    </a:p>
                    <a:p>
                      <a:r>
                        <a:rPr lang="ru-RU" sz="1400" b="1" dirty="0" smtClean="0"/>
                        <a:t>при наличии залогового обеспечения - 7,25% </a:t>
                      </a:r>
                      <a:r>
                        <a:rPr lang="ru-RU" sz="1400" b="1" dirty="0" err="1" smtClean="0"/>
                        <a:t>годовых.при</a:t>
                      </a:r>
                      <a:r>
                        <a:rPr lang="ru-RU" sz="1400" b="1" dirty="0" smtClean="0"/>
                        <a:t> отсутствии - 10,87% годовых.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Сумма </a:t>
                      </a:r>
                      <a:r>
                        <a:rPr lang="ru-RU" sz="1400" dirty="0" err="1" smtClean="0">
                          <a:solidFill>
                            <a:srgbClr val="FF0000"/>
                          </a:solidFill>
                        </a:rPr>
                        <a:t>микрозайма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: </a:t>
                      </a:r>
                    </a:p>
                    <a:p>
                      <a:r>
                        <a:rPr lang="ru-RU" sz="1400" b="1" dirty="0" smtClean="0"/>
                        <a:t>от 100 </a:t>
                      </a:r>
                      <a:r>
                        <a:rPr lang="ru-RU" sz="1400" b="1" dirty="0" err="1" smtClean="0"/>
                        <a:t>тыс.руб</a:t>
                      </a:r>
                      <a:r>
                        <a:rPr lang="ru-RU" sz="1400" b="1" dirty="0" smtClean="0"/>
                        <a:t>. </a:t>
                      </a:r>
                    </a:p>
                    <a:p>
                      <a:r>
                        <a:rPr lang="ru-RU" sz="1400" b="1" dirty="0" smtClean="0"/>
                        <a:t>до 1,5 </a:t>
                      </a:r>
                      <a:r>
                        <a:rPr lang="ru-RU" sz="1400" b="1" dirty="0" err="1" smtClean="0"/>
                        <a:t>млн.руб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Обеспечение:</a:t>
                      </a:r>
                    </a:p>
                    <a:p>
                      <a:r>
                        <a:rPr lang="ru-RU" sz="1400" b="1" dirty="0" smtClean="0"/>
                        <a:t>залог ликвидного движимого и/или недвижимого имущества;</a:t>
                      </a:r>
                    </a:p>
                    <a:p>
                      <a:r>
                        <a:rPr lang="ru-RU" sz="1400" b="1" dirty="0" smtClean="0"/>
                        <a:t>либо</a:t>
                      </a:r>
                    </a:p>
                    <a:p>
                      <a:r>
                        <a:rPr lang="ru-RU" sz="1400" b="1" dirty="0" smtClean="0"/>
                        <a:t>поручительство третьих лиц (без залогового обеспечения)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Отсрочка платежа по основному долгу: </a:t>
                      </a:r>
                    </a:p>
                    <a:p>
                      <a:r>
                        <a:rPr lang="ru-RU" sz="1400" b="1" dirty="0" smtClean="0"/>
                        <a:t>до 6-ти месяцев.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Ставка:</a:t>
                      </a:r>
                    </a:p>
                    <a:p>
                      <a:r>
                        <a:rPr lang="ru-RU" sz="1400" b="1" dirty="0" smtClean="0"/>
                        <a:t>при наличии залогового обеспечения - 7,25% </a:t>
                      </a:r>
                      <a:r>
                        <a:rPr lang="ru-RU" sz="1400" b="1" dirty="0" err="1" smtClean="0"/>
                        <a:t>годовых.при</a:t>
                      </a:r>
                      <a:r>
                        <a:rPr lang="ru-RU" sz="1400" b="1" dirty="0" smtClean="0"/>
                        <a:t> отсутствии - 10,87% годовых.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Сумма </a:t>
                      </a:r>
                      <a:r>
                        <a:rPr lang="ru-RU" sz="1400" dirty="0" err="1" smtClean="0">
                          <a:solidFill>
                            <a:srgbClr val="FF0000"/>
                          </a:solidFill>
                        </a:rPr>
                        <a:t>микрозайма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: </a:t>
                      </a:r>
                    </a:p>
                    <a:p>
                      <a:r>
                        <a:rPr lang="ru-RU" sz="1400" b="1" dirty="0" smtClean="0"/>
                        <a:t>от 100 </a:t>
                      </a:r>
                      <a:r>
                        <a:rPr lang="ru-RU" sz="1400" b="1" dirty="0" err="1" smtClean="0"/>
                        <a:t>тыс.руб</a:t>
                      </a:r>
                      <a:r>
                        <a:rPr lang="ru-RU" sz="1400" b="1" dirty="0" smtClean="0"/>
                        <a:t>. </a:t>
                      </a:r>
                    </a:p>
                    <a:p>
                      <a:r>
                        <a:rPr lang="ru-RU" sz="1400" b="1" dirty="0" smtClean="0"/>
                        <a:t>до 1,5 </a:t>
                      </a:r>
                      <a:r>
                        <a:rPr lang="ru-RU" sz="1400" b="1" dirty="0" err="1" smtClean="0"/>
                        <a:t>млн.руб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Обеспечение:</a:t>
                      </a:r>
                    </a:p>
                    <a:p>
                      <a:r>
                        <a:rPr lang="ru-RU" sz="1400" b="1" dirty="0" smtClean="0"/>
                        <a:t>залог ликвидного движимого и/или недвижимого имущества;</a:t>
                      </a:r>
                    </a:p>
                    <a:p>
                      <a:r>
                        <a:rPr lang="ru-RU" sz="1400" b="1" dirty="0" smtClean="0"/>
                        <a:t>либо</a:t>
                      </a:r>
                    </a:p>
                    <a:p>
                      <a:r>
                        <a:rPr lang="ru-RU" sz="1400" b="1" dirty="0" smtClean="0"/>
                        <a:t>поручительство третьих лиц (без залогового обеспечения)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Отсрочка платежа по основному долгу: </a:t>
                      </a:r>
                    </a:p>
                    <a:p>
                      <a:r>
                        <a:rPr lang="ru-RU" sz="1400" b="1" dirty="0" smtClean="0"/>
                        <a:t>до 6-ти месяцев.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Ставка:</a:t>
                      </a:r>
                    </a:p>
                    <a:p>
                      <a:r>
                        <a:rPr lang="ru-RU" sz="1400" b="1" dirty="0" smtClean="0"/>
                        <a:t>при наличии залогового обеспечения - 7,25% </a:t>
                      </a:r>
                      <a:r>
                        <a:rPr lang="ru-RU" sz="1400" b="1" dirty="0" err="1" smtClean="0"/>
                        <a:t>годовых.при</a:t>
                      </a:r>
                      <a:r>
                        <a:rPr lang="ru-RU" sz="1400" b="1" dirty="0" smtClean="0"/>
                        <a:t> отсутствии - 10,87% годовых.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Сумма </a:t>
                      </a:r>
                      <a:r>
                        <a:rPr lang="ru-RU" sz="1400" dirty="0" err="1" smtClean="0">
                          <a:solidFill>
                            <a:srgbClr val="FF0000"/>
                          </a:solidFill>
                        </a:rPr>
                        <a:t>микрозайма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: </a:t>
                      </a:r>
                    </a:p>
                    <a:p>
                      <a:r>
                        <a:rPr lang="ru-RU" sz="1400" b="1" dirty="0" smtClean="0"/>
                        <a:t>от 300 </a:t>
                      </a:r>
                      <a:r>
                        <a:rPr lang="ru-RU" sz="1400" b="1" dirty="0" err="1" smtClean="0"/>
                        <a:t>тыс.руб</a:t>
                      </a:r>
                      <a:r>
                        <a:rPr lang="ru-RU" sz="1400" b="1" dirty="0" smtClean="0"/>
                        <a:t>. </a:t>
                      </a:r>
                    </a:p>
                    <a:p>
                      <a:r>
                        <a:rPr lang="ru-RU" sz="1400" b="1" dirty="0" smtClean="0"/>
                        <a:t>до 5 </a:t>
                      </a:r>
                      <a:r>
                        <a:rPr lang="ru-RU" sz="1400" b="1" dirty="0" err="1" smtClean="0"/>
                        <a:t>млн.рублей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Обеспечение:</a:t>
                      </a:r>
                    </a:p>
                    <a:p>
                      <a:r>
                        <a:rPr lang="ru-RU" sz="1400" b="1" dirty="0" smtClean="0"/>
                        <a:t>залог ликвидного движимого и/или недвижимого имущества;</a:t>
                      </a:r>
                    </a:p>
                    <a:p>
                      <a:r>
                        <a:rPr lang="ru-RU" sz="1400" b="1" dirty="0" smtClean="0"/>
                        <a:t>либо</a:t>
                      </a:r>
                    </a:p>
                    <a:p>
                      <a:r>
                        <a:rPr lang="ru-RU" sz="1400" b="1" dirty="0" smtClean="0"/>
                        <a:t>поручительство третьих лиц (без залогового обеспечения)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Отсрочка платежа по основному долгу: </a:t>
                      </a:r>
                    </a:p>
                    <a:p>
                      <a:r>
                        <a:rPr lang="ru-RU" sz="1400" b="1" dirty="0" smtClean="0"/>
                        <a:t>до 8-ми месяцев.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Ставка:</a:t>
                      </a:r>
                    </a:p>
                    <a:p>
                      <a:r>
                        <a:rPr lang="ru-RU" sz="1400" b="1" dirty="0" smtClean="0"/>
                        <a:t>при наличии залогового обеспечения - 5% годовых. при отсутствии - 10,87% годовых.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7299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542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Микрозаймы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ано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ррапп</a:t>
            </a:r>
            <a:r>
              <a:rPr lang="ru-RU" dirty="0" smtClean="0">
                <a:solidFill>
                  <a:srgbClr val="FF0000"/>
                </a:solidFill>
              </a:rPr>
              <a:t> (продолжение-2)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0864111"/>
              </p:ext>
            </p:extLst>
          </p:nvPr>
        </p:nvGraphicFramePr>
        <p:xfrm>
          <a:off x="304800" y="1295400"/>
          <a:ext cx="868680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5912077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4039091773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52216576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1107140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ТЕХНОПАРК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ТУРИЗМ, ЭКОЛОГИЯ, 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МОНОГОРОДА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2662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Сумма </a:t>
                      </a:r>
                      <a:r>
                        <a:rPr lang="ru-RU" sz="1400" dirty="0" err="1" smtClean="0">
                          <a:solidFill>
                            <a:srgbClr val="FF0000"/>
                          </a:solidFill>
                        </a:rPr>
                        <a:t>микрозайма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: </a:t>
                      </a:r>
                    </a:p>
                    <a:p>
                      <a:r>
                        <a:rPr lang="ru-RU" sz="1400" b="1" dirty="0" smtClean="0"/>
                        <a:t>от 300 </a:t>
                      </a:r>
                      <a:r>
                        <a:rPr lang="ru-RU" sz="1400" b="1" dirty="0" err="1" smtClean="0"/>
                        <a:t>тыс.руб</a:t>
                      </a:r>
                      <a:r>
                        <a:rPr lang="ru-RU" sz="1400" b="1" dirty="0" smtClean="0"/>
                        <a:t>. </a:t>
                      </a:r>
                    </a:p>
                    <a:p>
                      <a:r>
                        <a:rPr lang="ru-RU" sz="1400" b="1" dirty="0" smtClean="0"/>
                        <a:t>до 5 </a:t>
                      </a:r>
                      <a:r>
                        <a:rPr lang="ru-RU" sz="1400" b="1" dirty="0" err="1" smtClean="0"/>
                        <a:t>млн.рублей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Обеспечение:</a:t>
                      </a:r>
                    </a:p>
                    <a:p>
                      <a:r>
                        <a:rPr lang="ru-RU" sz="1400" b="1" dirty="0" smtClean="0"/>
                        <a:t>залог ликвидного движимого и/или недвижимого имущества;</a:t>
                      </a:r>
                    </a:p>
                    <a:p>
                      <a:r>
                        <a:rPr lang="ru-RU" sz="1400" b="1" dirty="0" smtClean="0"/>
                        <a:t>либо</a:t>
                      </a:r>
                    </a:p>
                    <a:p>
                      <a:r>
                        <a:rPr lang="ru-RU" sz="1400" b="1" dirty="0" smtClean="0"/>
                        <a:t>поручительство третьих лиц (без залогового обеспечения)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Отсрочка платежа по основному долгу: </a:t>
                      </a:r>
                    </a:p>
                    <a:p>
                      <a:r>
                        <a:rPr lang="ru-RU" sz="1400" b="1" dirty="0" smtClean="0"/>
                        <a:t>до 8-ми месяцев.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Ставка:</a:t>
                      </a:r>
                    </a:p>
                    <a:p>
                      <a:r>
                        <a:rPr lang="ru-RU" sz="1400" b="1" dirty="0" smtClean="0"/>
                        <a:t>при наличии залогового обеспечения - 5% годовых. при отсутствии - 10,87% годовых.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Сумма </a:t>
                      </a:r>
                      <a:r>
                        <a:rPr lang="ru-RU" sz="1400" dirty="0" err="1" smtClean="0">
                          <a:solidFill>
                            <a:srgbClr val="FF0000"/>
                          </a:solidFill>
                        </a:rPr>
                        <a:t>микрозайма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: </a:t>
                      </a:r>
                    </a:p>
                    <a:p>
                      <a:r>
                        <a:rPr lang="ru-RU" sz="1400" b="1" dirty="0" smtClean="0"/>
                        <a:t>от 300 </a:t>
                      </a:r>
                      <a:r>
                        <a:rPr lang="ru-RU" sz="1400" b="1" dirty="0" err="1" smtClean="0"/>
                        <a:t>тыс.руб</a:t>
                      </a:r>
                      <a:r>
                        <a:rPr lang="ru-RU" sz="1400" b="1" dirty="0" smtClean="0"/>
                        <a:t>. </a:t>
                      </a:r>
                    </a:p>
                    <a:p>
                      <a:r>
                        <a:rPr lang="ru-RU" sz="1400" b="1" dirty="0" smtClean="0"/>
                        <a:t>до 5 </a:t>
                      </a:r>
                      <a:r>
                        <a:rPr lang="ru-RU" sz="1400" b="1" dirty="0" err="1" smtClean="0"/>
                        <a:t>млн.рублей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Обеспечение:</a:t>
                      </a:r>
                    </a:p>
                    <a:p>
                      <a:r>
                        <a:rPr lang="ru-RU" sz="1400" b="1" dirty="0" smtClean="0"/>
                        <a:t>залог ликвидного движимого и/или недвижимого имущества;</a:t>
                      </a:r>
                    </a:p>
                    <a:p>
                      <a:r>
                        <a:rPr lang="ru-RU" sz="1400" b="1" dirty="0" smtClean="0"/>
                        <a:t>либо</a:t>
                      </a:r>
                    </a:p>
                    <a:p>
                      <a:r>
                        <a:rPr lang="ru-RU" sz="1400" b="1" dirty="0" smtClean="0"/>
                        <a:t>поручительство третьих лиц (без залогового обеспечения)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Отсрочка платежа по основному долгу: </a:t>
                      </a:r>
                    </a:p>
                    <a:p>
                      <a:r>
                        <a:rPr lang="ru-RU" sz="1400" b="1" dirty="0" smtClean="0"/>
                        <a:t>до 8-ми месяцев.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Ставка:</a:t>
                      </a:r>
                    </a:p>
                    <a:p>
                      <a:r>
                        <a:rPr lang="ru-RU" sz="1400" b="1" dirty="0" smtClean="0"/>
                        <a:t>при наличии залогового обеспечения - 5% годовых. при отсутствии - 10,87% годовых.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Сумма </a:t>
                      </a:r>
                      <a:r>
                        <a:rPr lang="ru-RU" sz="1400" dirty="0" err="1" smtClean="0">
                          <a:solidFill>
                            <a:srgbClr val="FF0000"/>
                          </a:solidFill>
                        </a:rPr>
                        <a:t>микрозайма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: </a:t>
                      </a:r>
                    </a:p>
                    <a:p>
                      <a:r>
                        <a:rPr lang="ru-RU" sz="1400" b="1" dirty="0" smtClean="0"/>
                        <a:t>от 300 </a:t>
                      </a:r>
                      <a:r>
                        <a:rPr lang="ru-RU" sz="1400" b="1" dirty="0" err="1" smtClean="0"/>
                        <a:t>тыс.руб</a:t>
                      </a:r>
                      <a:r>
                        <a:rPr lang="ru-RU" sz="1400" b="1" dirty="0" smtClean="0"/>
                        <a:t>. </a:t>
                      </a:r>
                    </a:p>
                    <a:p>
                      <a:r>
                        <a:rPr lang="ru-RU" sz="1400" b="1" dirty="0" smtClean="0"/>
                        <a:t>до 5 </a:t>
                      </a:r>
                      <a:r>
                        <a:rPr lang="ru-RU" sz="1400" b="1" dirty="0" err="1" smtClean="0"/>
                        <a:t>млн.рублей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Обеспечение:</a:t>
                      </a:r>
                    </a:p>
                    <a:p>
                      <a:r>
                        <a:rPr lang="ru-RU" sz="1400" b="1" dirty="0" smtClean="0"/>
                        <a:t>залог ликвидного движимого и/или недвижимого имущества;</a:t>
                      </a:r>
                    </a:p>
                    <a:p>
                      <a:r>
                        <a:rPr lang="ru-RU" sz="1400" b="1" dirty="0" smtClean="0"/>
                        <a:t>либо</a:t>
                      </a:r>
                    </a:p>
                    <a:p>
                      <a:r>
                        <a:rPr lang="ru-RU" sz="1400" b="1" dirty="0" smtClean="0"/>
                        <a:t>поручительство третьих лиц (без залогового обеспечения)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Отсрочка платежа по основному долгу: </a:t>
                      </a:r>
                    </a:p>
                    <a:p>
                      <a:r>
                        <a:rPr lang="ru-RU" sz="1400" b="1" dirty="0" smtClean="0"/>
                        <a:t>до 8-ми месяцев.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Ставка:</a:t>
                      </a:r>
                    </a:p>
                    <a:p>
                      <a:r>
                        <a:rPr lang="ru-RU" sz="1400" b="1" dirty="0" smtClean="0"/>
                        <a:t>при наличии залогового обеспечения - 5% годовых. при отсутствии - 10,87% годовых.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Сумма </a:t>
                      </a:r>
                      <a:r>
                        <a:rPr lang="ru-RU" sz="1400" dirty="0" err="1" smtClean="0">
                          <a:solidFill>
                            <a:srgbClr val="FF0000"/>
                          </a:solidFill>
                        </a:rPr>
                        <a:t>микрозайма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: </a:t>
                      </a:r>
                    </a:p>
                    <a:p>
                      <a:r>
                        <a:rPr lang="ru-RU" sz="1400" b="1" dirty="0" smtClean="0"/>
                        <a:t>от 300 </a:t>
                      </a:r>
                      <a:r>
                        <a:rPr lang="ru-RU" sz="1400" b="1" dirty="0" err="1" smtClean="0"/>
                        <a:t>тыс.руб</a:t>
                      </a:r>
                      <a:r>
                        <a:rPr lang="ru-RU" sz="1400" b="1" dirty="0" smtClean="0"/>
                        <a:t>. </a:t>
                      </a:r>
                    </a:p>
                    <a:p>
                      <a:r>
                        <a:rPr lang="ru-RU" sz="1400" b="1" dirty="0" smtClean="0"/>
                        <a:t>до 5 </a:t>
                      </a:r>
                      <a:r>
                        <a:rPr lang="ru-RU" sz="1400" b="1" dirty="0" err="1" smtClean="0"/>
                        <a:t>млн.рублей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Обеспечение:</a:t>
                      </a:r>
                    </a:p>
                    <a:p>
                      <a:r>
                        <a:rPr lang="ru-RU" sz="1400" b="1" dirty="0" smtClean="0"/>
                        <a:t>залог ликвидного движимого и/или недвижимого имущества;</a:t>
                      </a:r>
                    </a:p>
                    <a:p>
                      <a:r>
                        <a:rPr lang="ru-RU" sz="1400" b="1" dirty="0" smtClean="0"/>
                        <a:t>либо</a:t>
                      </a:r>
                    </a:p>
                    <a:p>
                      <a:r>
                        <a:rPr lang="ru-RU" sz="1400" b="1" dirty="0" smtClean="0"/>
                        <a:t>поручительство третьих лиц (без залогового обеспечения)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Отсрочка платежа по основному долгу: </a:t>
                      </a:r>
                    </a:p>
                    <a:p>
                      <a:r>
                        <a:rPr lang="ru-RU" sz="1400" b="1" dirty="0" smtClean="0"/>
                        <a:t>до 8-ми месяцев.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Ставка:</a:t>
                      </a:r>
                    </a:p>
                    <a:p>
                      <a:r>
                        <a:rPr lang="ru-RU" sz="1400" b="1" dirty="0" smtClean="0"/>
                        <a:t>при наличии залогового обеспечения – 3,62% годовых. при отсутствии - 7,25% годовых.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5871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055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700808"/>
          <a:ext cx="8136903" cy="5084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791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РФРП РО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Программа «Снижение издержек»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РФРП РО и ФРП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Программа «Совместные займы»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Фонд региональных социальных программ «Наше будущее»</a:t>
                      </a:r>
                    </a:p>
                    <a:p>
                      <a:r>
                        <a:rPr lang="ru-RU" sz="1600" dirty="0" smtClean="0"/>
                        <a:t>Программа «Социальный предприниматель»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544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Сумма займа от 5 до 20 </a:t>
                      </a:r>
                      <a:r>
                        <a:rPr lang="ru-RU" sz="1600" dirty="0" err="1" smtClean="0"/>
                        <a:t>млн.руб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Ставка – до 5% годовых;</a:t>
                      </a:r>
                    </a:p>
                    <a:p>
                      <a:r>
                        <a:rPr lang="ru-RU" sz="1600" dirty="0" smtClean="0"/>
                        <a:t>Обеспечение — банковская гарантия или поручительство НКО «Гарантийный фонд Ростовской области» + банковская гарантия на необеспеченную ГФ РО часть займа.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Сумма займа 20-100 </a:t>
                      </a:r>
                      <a:r>
                        <a:rPr lang="ru-RU" sz="1600" dirty="0" err="1" smtClean="0"/>
                        <a:t>млн.руб</a:t>
                      </a:r>
                      <a:r>
                        <a:rPr lang="ru-RU" sz="1600" dirty="0" smtClean="0"/>
                        <a:t>. (ФРП -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70%,</a:t>
                      </a:r>
                      <a:r>
                        <a:rPr lang="ru-RU" sz="1600" baseline="0" dirty="0" smtClean="0"/>
                        <a:t> РФРП РО – 30%)</a:t>
                      </a:r>
                      <a:endParaRPr lang="ru-RU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r>
                        <a:rPr lang="ru-RU" sz="1600" dirty="0" smtClean="0"/>
                        <a:t>Ставка 1-5%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Направления финансирования: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проекты развития;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комплектующие изделия.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Сумма займа: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2 </a:t>
                      </a:r>
                      <a:r>
                        <a:rPr lang="ru-RU" sz="1600" dirty="0" err="1" smtClean="0"/>
                        <a:t>млн.руб</a:t>
                      </a:r>
                      <a:r>
                        <a:rPr lang="ru-RU" sz="1600" dirty="0" smtClean="0"/>
                        <a:t>. для начинающего</a:t>
                      </a:r>
                      <a:r>
                        <a:rPr lang="ru-RU" sz="1600" baseline="0" dirty="0" smtClean="0"/>
                        <a:t> бизнеса</a:t>
                      </a:r>
                      <a:r>
                        <a:rPr lang="ru-RU" sz="1600" dirty="0" smtClean="0"/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от 2 до</a:t>
                      </a:r>
                      <a:r>
                        <a:rPr lang="ru-RU" sz="1600" baseline="0" dirty="0" smtClean="0"/>
                        <a:t> 40 </a:t>
                      </a:r>
                      <a:r>
                        <a:rPr lang="ru-RU" sz="1600" baseline="0" dirty="0" err="1" smtClean="0"/>
                        <a:t>млн.руб</a:t>
                      </a:r>
                      <a:r>
                        <a:rPr lang="ru-RU" sz="1600" baseline="0" dirty="0" smtClean="0"/>
                        <a:t>. для действующего бизнеса.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6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/>
                        <a:t>Займы беспроцентные.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6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/>
                        <a:t>Для займов до 10 </a:t>
                      </a:r>
                      <a:r>
                        <a:rPr lang="ru-RU" sz="1600" baseline="0" dirty="0" err="1" smtClean="0"/>
                        <a:t>млн.руб</a:t>
                      </a:r>
                      <a:r>
                        <a:rPr lang="ru-RU" sz="1600" baseline="0" dirty="0" smtClean="0"/>
                        <a:t>. – залог или поручительство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/>
                        <a:t>Для займов от 10 до 40 </a:t>
                      </a:r>
                      <a:r>
                        <a:rPr lang="ru-RU" sz="1600" baseline="0" dirty="0" err="1" smtClean="0"/>
                        <a:t>млн.руб</a:t>
                      </a:r>
                      <a:r>
                        <a:rPr lang="ru-RU" sz="1600" baseline="0" dirty="0" smtClean="0"/>
                        <a:t>. </a:t>
                      </a:r>
                      <a:r>
                        <a:rPr lang="ru-RU" sz="1600" baseline="0" smtClean="0"/>
                        <a:t>- залог</a:t>
                      </a:r>
                      <a:endParaRPr lang="ru-RU" sz="1600" baseline="0" dirty="0" smtClean="0"/>
                    </a:p>
                    <a:p>
                      <a:pPr marL="0" indent="0">
                        <a:buFontTx/>
                        <a:buNone/>
                      </a:pPr>
                      <a:endParaRPr lang="ru-RU" sz="1600" baseline="0" dirty="0" smtClean="0"/>
                    </a:p>
                    <a:p>
                      <a:pPr marL="0" indent="0">
                        <a:buFontTx/>
                        <a:buNone/>
                      </a:pP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7920880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Льготное финансирование субъектов МСП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специализированными фондами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677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996952"/>
            <a:ext cx="3657600" cy="31752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31118D"/>
                </a:solidFill>
              </a:rPr>
              <a:t>Приобретение отечественного и иностранного оборудования, спецтехники, автотранспорта для бизнеса, нового и бывшего в употреблении, в лизинг на условиях:</a:t>
            </a:r>
          </a:p>
          <a:p>
            <a:r>
              <a:rPr lang="ru-RU" dirty="0" smtClean="0">
                <a:solidFill>
                  <a:srgbClr val="31118D"/>
                </a:solidFill>
              </a:rPr>
              <a:t>Сумма до 5 </a:t>
            </a:r>
            <a:r>
              <a:rPr lang="ru-RU" dirty="0" err="1" smtClean="0">
                <a:solidFill>
                  <a:srgbClr val="31118D"/>
                </a:solidFill>
              </a:rPr>
              <a:t>млн.руб</a:t>
            </a:r>
            <a:r>
              <a:rPr lang="ru-RU" dirty="0" smtClean="0">
                <a:solidFill>
                  <a:srgbClr val="31118D"/>
                </a:solidFill>
              </a:rPr>
              <a:t>.</a:t>
            </a:r>
          </a:p>
          <a:p>
            <a:r>
              <a:rPr lang="ru-RU" dirty="0" smtClean="0">
                <a:solidFill>
                  <a:srgbClr val="31118D"/>
                </a:solidFill>
              </a:rPr>
              <a:t>Срок лизинга до 5 лет</a:t>
            </a:r>
          </a:p>
          <a:p>
            <a:r>
              <a:rPr lang="ru-RU" dirty="0" smtClean="0">
                <a:solidFill>
                  <a:srgbClr val="31118D"/>
                </a:solidFill>
              </a:rPr>
              <a:t>Ставка удорожания от 5 %</a:t>
            </a:r>
          </a:p>
          <a:p>
            <a:r>
              <a:rPr lang="ru-RU" dirty="0" smtClean="0">
                <a:solidFill>
                  <a:srgbClr val="31118D"/>
                </a:solidFill>
              </a:rPr>
              <a:t>Авансовый платеж от 10%</a:t>
            </a:r>
            <a:endParaRPr lang="ru-RU" dirty="0">
              <a:solidFill>
                <a:srgbClr val="31118D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3968" y="457200"/>
            <a:ext cx="4392488" cy="10275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Лизинговая поддержка АО «РЛК РО»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ÐÐ°ÑÑÐ¸Ð½ÐºÐ¸ Ð¿Ð¾ Ð·Ð°Ð¿ÑÐ¾ÑÑ ÐºÐ°ÑÑÐ¸Ð½ÐºÐ¸ ÐºÐ¾Ð¼Ð±Ð°Ð¹Ð½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2401" y="4509120"/>
            <a:ext cx="4139206" cy="232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ºÐ°ÑÑÐ¸Ð½ÐºÐ¸ ÑÐ¾ÑÐ³Ð¾Ð²Ð¾Ðµ Ð¾Ð±Ð¾ÑÑÐ´Ð¾Ð²Ð°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431"/>
            <a:ext cx="3466728" cy="26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ºÐ°ÑÑÐ¸Ð½ÐºÐ¸ ÑÐ¿ÐµÑÑÐµÑÐ½Ð¸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2400" y="1923087"/>
            <a:ext cx="4044027" cy="202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589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5400600"/>
          </a:xfrm>
        </p:spPr>
        <p:txBody>
          <a:bodyPr>
            <a:normAutofit fontScale="92500"/>
          </a:bodyPr>
          <a:lstStyle/>
          <a:p>
            <a:pPr marL="45720" lvl="0" indent="0">
              <a:buClr>
                <a:srgbClr val="758085">
                  <a:lumMod val="75000"/>
                </a:srgbClr>
              </a:buClr>
              <a:buNone/>
            </a:pPr>
            <a:r>
              <a:rPr lang="ru-RU" sz="2100" b="1" dirty="0">
                <a:solidFill>
                  <a:srgbClr val="C00000"/>
                </a:solidFill>
              </a:rPr>
              <a:t>Программа АО «Корпорация МСП» гарантийной </a:t>
            </a:r>
            <a:r>
              <a:rPr lang="ru-RU" sz="2100" b="1" dirty="0" smtClean="0">
                <a:solidFill>
                  <a:srgbClr val="C00000"/>
                </a:solidFill>
              </a:rPr>
              <a:t>поддержки бизнеса от 100 </a:t>
            </a:r>
            <a:r>
              <a:rPr lang="ru-RU" sz="2100" b="1" dirty="0" err="1" smtClean="0">
                <a:solidFill>
                  <a:srgbClr val="C00000"/>
                </a:solidFill>
              </a:rPr>
              <a:t>млн.руб</a:t>
            </a:r>
            <a:r>
              <a:rPr lang="ru-RU" sz="2100" b="1" dirty="0" smtClean="0">
                <a:solidFill>
                  <a:srgbClr val="C00000"/>
                </a:solidFill>
              </a:rPr>
              <a:t>.(прямые гарантии и </a:t>
            </a:r>
            <a:r>
              <a:rPr lang="ru-RU" sz="2100" b="1" dirty="0" err="1" smtClean="0">
                <a:solidFill>
                  <a:srgbClr val="C00000"/>
                </a:solidFill>
              </a:rPr>
              <a:t>согарантии</a:t>
            </a:r>
            <a:r>
              <a:rPr lang="ru-RU" sz="2100" b="1" dirty="0" smtClean="0">
                <a:solidFill>
                  <a:srgbClr val="C00000"/>
                </a:solidFill>
              </a:rPr>
              <a:t>): </a:t>
            </a:r>
            <a:r>
              <a:rPr lang="ru-RU" sz="2100" dirty="0" smtClean="0">
                <a:solidFill>
                  <a:schemeClr val="tx1"/>
                </a:solidFill>
              </a:rPr>
              <a:t>для инвестиций, для застройщиков, для исполнения контракта, для обеспечения кредита на исполнение контракта, для обеспечения финансирования индустриальных парков, для обеспечения кредитов, для лизинга, сельхозкооперативов, моногородов, </a:t>
            </a:r>
            <a:r>
              <a:rPr lang="ru-RU" sz="2100" dirty="0" err="1" smtClean="0">
                <a:solidFill>
                  <a:schemeClr val="tx1"/>
                </a:solidFill>
              </a:rPr>
              <a:t>стартапов</a:t>
            </a:r>
            <a:r>
              <a:rPr lang="ru-RU" sz="2100" dirty="0" smtClean="0">
                <a:solidFill>
                  <a:schemeClr val="tx1"/>
                </a:solidFill>
              </a:rPr>
              <a:t>, быстрорастущих высокотехнологичных и инновационных компаний, начинающих предпринимателей старше 45 лет, </a:t>
            </a:r>
          </a:p>
          <a:p>
            <a:pPr marL="45720" lvl="0" indent="0">
              <a:buClr>
                <a:srgbClr val="758085">
                  <a:lumMod val="75000"/>
                </a:srgbClr>
              </a:buClr>
              <a:buNone/>
            </a:pPr>
            <a:r>
              <a:rPr lang="ru-RU" sz="2100" dirty="0" err="1" smtClean="0">
                <a:solidFill>
                  <a:srgbClr val="0070C0"/>
                </a:solidFill>
              </a:rPr>
              <a:t>согарантия</a:t>
            </a:r>
            <a:r>
              <a:rPr lang="ru-RU" sz="2100" dirty="0" smtClean="0">
                <a:solidFill>
                  <a:schemeClr val="tx1"/>
                </a:solidFill>
              </a:rPr>
              <a:t> для экспортеров</a:t>
            </a:r>
            <a:r>
              <a:rPr lang="ru-RU" sz="2100" dirty="0">
                <a:solidFill>
                  <a:schemeClr val="tx1"/>
                </a:solidFill>
              </a:rPr>
              <a:t>, сельхозкооперативов, быстрорастущих высокотехнологичных и инновационных компаний, начинающих предпринимателей старше 45 </a:t>
            </a:r>
            <a:r>
              <a:rPr lang="ru-RU" sz="2100" dirty="0" smtClean="0">
                <a:solidFill>
                  <a:schemeClr val="tx1"/>
                </a:solidFill>
              </a:rPr>
              <a:t>лет</a:t>
            </a:r>
          </a:p>
          <a:p>
            <a:pPr marL="45720" lvl="0" indent="0">
              <a:buClr>
                <a:srgbClr val="758085">
                  <a:lumMod val="75000"/>
                </a:srgbClr>
              </a:buClr>
              <a:buNone/>
            </a:pPr>
            <a:endParaRPr lang="ru-RU" sz="2100" dirty="0" smtClean="0">
              <a:solidFill>
                <a:schemeClr val="tx1"/>
              </a:solidFill>
            </a:endParaRPr>
          </a:p>
          <a:p>
            <a:pPr marL="45720" lvl="0" indent="0">
              <a:buClr>
                <a:srgbClr val="758085">
                  <a:lumMod val="75000"/>
                </a:srgbClr>
              </a:buClr>
              <a:buNone/>
            </a:pPr>
            <a:r>
              <a:rPr lang="ru-RU" sz="2100" b="1" dirty="0" smtClean="0">
                <a:solidFill>
                  <a:srgbClr val="C00000"/>
                </a:solidFill>
              </a:rPr>
              <a:t>Гарантийная поддержка АО «МСП </a:t>
            </a:r>
            <a:r>
              <a:rPr lang="ru-RU" sz="2100" b="1" dirty="0">
                <a:solidFill>
                  <a:srgbClr val="C00000"/>
                </a:solidFill>
              </a:rPr>
              <a:t>Банк</a:t>
            </a:r>
            <a:r>
              <a:rPr lang="ru-RU" sz="2100" b="1" dirty="0" smtClean="0">
                <a:solidFill>
                  <a:srgbClr val="C00000"/>
                </a:solidFill>
              </a:rPr>
              <a:t>» до 1 </a:t>
            </a:r>
            <a:r>
              <a:rPr lang="ru-RU" sz="2100" b="1" dirty="0" err="1" smtClean="0">
                <a:solidFill>
                  <a:srgbClr val="C00000"/>
                </a:solidFill>
              </a:rPr>
              <a:t>млрд.руб</a:t>
            </a:r>
            <a:r>
              <a:rPr lang="ru-RU" sz="2100" b="1" dirty="0" smtClean="0">
                <a:solidFill>
                  <a:srgbClr val="C00000"/>
                </a:solidFill>
              </a:rPr>
              <a:t>.: </a:t>
            </a:r>
          </a:p>
          <a:p>
            <a:pPr marL="45720" lvl="0" indent="0">
              <a:buClr>
                <a:srgbClr val="758085">
                  <a:lumMod val="75000"/>
                </a:srgbClr>
              </a:buClr>
              <a:buNone/>
            </a:pPr>
            <a:r>
              <a:rPr lang="ru-RU" sz="2100" dirty="0" smtClean="0">
                <a:solidFill>
                  <a:schemeClr val="tx1"/>
                </a:solidFill>
              </a:rPr>
              <a:t>гарантия тендерная, возврата аванса, исполнения контракта</a:t>
            </a:r>
          </a:p>
          <a:p>
            <a:pPr marL="45720" lvl="0" indent="0">
              <a:buClr>
                <a:srgbClr val="758085">
                  <a:lumMod val="75000"/>
                </a:srgbClr>
              </a:buClr>
              <a:buNone/>
            </a:pPr>
            <a:endParaRPr lang="ru-RU" sz="2100" dirty="0" smtClean="0">
              <a:solidFill>
                <a:schemeClr val="tx1"/>
              </a:solidFill>
            </a:endParaRPr>
          </a:p>
          <a:p>
            <a:pPr marL="45720" lvl="0" indent="0">
              <a:buClr>
                <a:srgbClr val="758085">
                  <a:lumMod val="75000"/>
                </a:srgbClr>
              </a:buClr>
              <a:buNone/>
            </a:pPr>
            <a:r>
              <a:rPr lang="ru-RU" sz="2100" b="1" dirty="0" smtClean="0">
                <a:solidFill>
                  <a:srgbClr val="C00000"/>
                </a:solidFill>
              </a:rPr>
              <a:t>Гарантийная поддержка НКО «Гарантийный фонд РО» до 100 </a:t>
            </a:r>
            <a:r>
              <a:rPr lang="ru-RU" sz="2100" b="1" dirty="0" err="1" smtClean="0">
                <a:solidFill>
                  <a:srgbClr val="C00000"/>
                </a:solidFill>
              </a:rPr>
              <a:t>млн.руб</a:t>
            </a:r>
            <a:r>
              <a:rPr lang="ru-RU" sz="2100" b="1" dirty="0">
                <a:solidFill>
                  <a:srgbClr val="C00000"/>
                </a:solidFill>
              </a:rPr>
              <a:t>. (прямые </a:t>
            </a:r>
            <a:r>
              <a:rPr lang="ru-RU" sz="2100" b="1" dirty="0" smtClean="0">
                <a:solidFill>
                  <a:srgbClr val="C00000"/>
                </a:solidFill>
              </a:rPr>
              <a:t>поручительства и </a:t>
            </a:r>
            <a:r>
              <a:rPr lang="ru-RU" sz="2100" b="1" dirty="0" err="1" smtClean="0">
                <a:solidFill>
                  <a:srgbClr val="C00000"/>
                </a:solidFill>
              </a:rPr>
              <a:t>согарантии</a:t>
            </a:r>
            <a:r>
              <a:rPr lang="ru-RU" sz="2100" b="1" dirty="0" smtClean="0">
                <a:solidFill>
                  <a:srgbClr val="C00000"/>
                </a:solidFill>
              </a:rPr>
              <a:t>): </a:t>
            </a:r>
            <a:r>
              <a:rPr lang="ru-RU" sz="2100" dirty="0" smtClean="0">
                <a:solidFill>
                  <a:schemeClr val="tx1"/>
                </a:solidFill>
              </a:rPr>
              <a:t>для обеспечения  кредитов, займов, банковских гарантий, лизинга</a:t>
            </a:r>
            <a:endParaRPr lang="ru-RU" sz="21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0880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effectLst/>
              </a:rPr>
              <a:t>Программы гарантийной </a:t>
            </a:r>
            <a:br>
              <a:rPr lang="ru-RU" sz="2800" b="1" dirty="0" smtClean="0">
                <a:solidFill>
                  <a:srgbClr val="002060"/>
                </a:solidFill>
                <a:effectLst/>
              </a:rPr>
            </a:br>
            <a:r>
              <a:rPr lang="ru-RU" sz="2800" b="1" dirty="0" smtClean="0">
                <a:solidFill>
                  <a:srgbClr val="002060"/>
                </a:solidFill>
                <a:effectLst/>
              </a:rPr>
              <a:t>поддержки бизнеса</a:t>
            </a:r>
            <a:endParaRPr lang="ru-RU" sz="2800" b="1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9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gradFill flip="none" rotWithShape="1">
            <a:gsLst>
              <a:gs pos="100000">
                <a:srgbClr val="F4DBB6">
                  <a:alpha val="4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r"/>
            <a:r>
              <a:rPr lang="ru-RU" sz="2200" b="1" dirty="0" smtClean="0">
                <a:solidFill>
                  <a:srgbClr val="49055B"/>
                </a:solidFill>
              </a:rPr>
              <a:t>программа: «</a:t>
            </a:r>
            <a:r>
              <a:rPr lang="ru-RU" sz="2200" b="1" dirty="0" smtClean="0">
                <a:solidFill>
                  <a:srgbClr val="0B048E"/>
                </a:solidFill>
              </a:rPr>
              <a:t>Поручительство  в  обеспечение</a:t>
            </a:r>
            <a:br>
              <a:rPr lang="ru-RU" sz="2200" b="1" dirty="0" smtClean="0">
                <a:solidFill>
                  <a:srgbClr val="0B048E"/>
                </a:solidFill>
              </a:rPr>
            </a:br>
            <a:r>
              <a:rPr lang="ru-RU" sz="2200" b="1" dirty="0" smtClean="0">
                <a:solidFill>
                  <a:srgbClr val="0B048E"/>
                </a:solidFill>
              </a:rPr>
              <a:t>кредитных  договоров  и  договоров  займа</a:t>
            </a:r>
            <a:r>
              <a:rPr lang="ru-RU" sz="2200" b="1" dirty="0" smtClean="0">
                <a:solidFill>
                  <a:srgbClr val="49055B"/>
                </a:solidFill>
              </a:rPr>
              <a:t>»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4998174"/>
              </p:ext>
            </p:extLst>
          </p:nvPr>
        </p:nvGraphicFramePr>
        <p:xfrm>
          <a:off x="304800" y="1214422"/>
          <a:ext cx="86868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РАБОТА\flash\картинки презентация\kreditmalomubiznesusnulyabezzalogaiporuc_DC23927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214546" cy="1157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7243</TotalTime>
  <Words>1988</Words>
  <Application>Microsoft Office PowerPoint</Application>
  <PresentationFormat>Экран (4:3)</PresentationFormat>
  <Paragraphs>396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Трек</vt:lpstr>
      <vt:lpstr>Составная</vt:lpstr>
      <vt:lpstr>1_Составная</vt:lpstr>
      <vt:lpstr>ПРОГРАММЫ ЛЬГОТНОГО КРЕДИТОВАНИЯ И ГАРАНТИЙНАЯ ПОДДЕРЖКА СУБЪЕКТОВ МАЛОГО И СРЕДНЕГО ПРЕДПРИНИМАТЕЛЬСТВА</vt:lpstr>
      <vt:lpstr>Программы  льготного кредитования</vt:lpstr>
      <vt:lpstr>Микрозаймы ано ррапп:  Максимальная сумма микрозайма - 5 000 000 рублей. Максимальный срок погашения займа до 3-х лет.</vt:lpstr>
      <vt:lpstr>Микрозаймы ано ррапп (ПРОдолжение)</vt:lpstr>
      <vt:lpstr>Микрозаймы ано ррапп (продолжение-2)</vt:lpstr>
      <vt:lpstr>Льготное финансирование субъектов МСП специализированными фондами</vt:lpstr>
      <vt:lpstr>Лизинговая поддержка АО «РЛК РО»</vt:lpstr>
      <vt:lpstr>Программы гарантийной  поддержки бизнеса</vt:lpstr>
      <vt:lpstr>программа: «Поручительство  в  обеспечение кредитных  договоров  и  договоров  займа»</vt:lpstr>
      <vt:lpstr>Слайд 10</vt:lpstr>
      <vt:lpstr>программа: «Поручительство  в  обеспечение договоров  финансовой   аренды  (лизинга)»</vt:lpstr>
      <vt:lpstr>             Лимиты   фонда  на  Поручительство                                                         субсидиарная   ответственность </vt:lpstr>
      <vt:lpstr>    ставки  вознаграждения   за поручительство фонда  </vt:lpstr>
      <vt:lpstr>Актуальная  информация  и  формы  документов  на  сайте:</vt:lpstr>
      <vt:lpstr>Полезные сервисы для бизнеса</vt:lpstr>
      <vt:lpstr>НУЖНА ПОДДЕРЖКА? ОБРАЩАЙТЕСЬ!</vt:lpstr>
      <vt:lpstr>Фонды, финансирующие субъектов МСП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Финансовые инструменты для реализации инвестиционных проектов</dc:title>
  <dc:creator>Тарасова Л.В.</dc:creator>
  <cp:lastModifiedBy>lena</cp:lastModifiedBy>
  <cp:revision>870</cp:revision>
  <cp:lastPrinted>2016-04-07T14:42:31Z</cp:lastPrinted>
  <dcterms:created xsi:type="dcterms:W3CDTF">2014-02-26T10:58:34Z</dcterms:created>
  <dcterms:modified xsi:type="dcterms:W3CDTF">2019-08-28T08:37:14Z</dcterms:modified>
</cp:coreProperties>
</file>