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68" r:id="rId3"/>
    <p:sldId id="269" r:id="rId4"/>
    <p:sldId id="264" r:id="rId5"/>
    <p:sldId id="275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4845"/>
    <a:srgbClr val="FFFF00"/>
    <a:srgbClr val="4F81BD"/>
    <a:srgbClr val="E9EDF4"/>
    <a:srgbClr val="D0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60"/>
  </p:normalViewPr>
  <p:slideViewPr>
    <p:cSldViewPr>
      <p:cViewPr varScale="1">
        <p:scale>
          <a:sx n="65" d="100"/>
          <a:sy n="65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75148-EBC4-435B-90A7-B849EB0530FC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343B-830F-4BAD-8C62-9864C7B96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3047-4206-41DC-B750-F1318FDDAD80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D0FF-ABC7-4B80-AE07-10F80107D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9AD8-FF1E-4AB3-BD32-E2CC6C179039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DDC78-A292-45AA-A0DF-588B4A562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9A03-2045-490A-B570-220C87F1969A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15F0-BD98-4A42-92AB-2E96C700F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85B7-BE59-4A62-B385-71ADE27440BC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923E-F86E-4456-83FE-5CA1942F4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E274-76C4-4D38-8E00-9D19C8AA6389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B5A8-0311-458B-AE11-722A89371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726BE-FD74-4F0B-8EC8-00E7822AE056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978B-F182-4E6C-B16C-26B45861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7782-2D76-4E31-A41D-864578F938CA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2242-3EA5-44D5-A4AE-CD93CE606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05CE-4A5F-488C-865C-1B1C16A9A204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12D7-00C7-48C5-8CCE-20BCBF4C4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63C8-6A50-4BFA-8F60-9AE08EE028F4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FCD5-CB11-442A-963B-5A2796F1F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03ED-725A-49F5-AED8-C758D59BDFF1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6E87-08CA-4D11-BF8E-1B43F754F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1FE4-8549-4D26-BF87-796ADACAEAC3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7F75-61BA-49DD-92AD-54616F201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F6B1BB-63D2-4A26-806F-3AC5EFBC04E9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1D3D89-545B-42C8-B520-BCC9F1817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-36512" y="-44624"/>
            <a:ext cx="9180512" cy="6885384"/>
          </a:xfrm>
          <a:prstGeom prst="rect">
            <a:avLst/>
          </a:prstGeom>
        </p:spPr>
      </p:pic>
      <p:sp>
        <p:nvSpPr>
          <p:cNvPr id="31" name="Двойные круглые скобки 30"/>
          <p:cNvSpPr/>
          <p:nvPr/>
        </p:nvSpPr>
        <p:spPr>
          <a:xfrm>
            <a:off x="1142976" y="785794"/>
            <a:ext cx="6643734" cy="5715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2014 </a:t>
            </a:r>
          </a:p>
        </p:txBody>
      </p:sp>
      <p:sp>
        <p:nvSpPr>
          <p:cNvPr id="14" name="Двойные круглые скобки 13"/>
          <p:cNvSpPr/>
          <p:nvPr/>
        </p:nvSpPr>
        <p:spPr>
          <a:xfrm>
            <a:off x="285720" y="1928802"/>
            <a:ext cx="3643338" cy="446488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(млн. руб.)</a:t>
            </a:r>
          </a:p>
        </p:txBody>
      </p:sp>
      <p:sp>
        <p:nvSpPr>
          <p:cNvPr id="15" name="Двойные круглые скобки 14"/>
          <p:cNvSpPr/>
          <p:nvPr/>
        </p:nvSpPr>
        <p:spPr>
          <a:xfrm>
            <a:off x="4929190" y="1910942"/>
            <a:ext cx="3643338" cy="446488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(млн. руб.)</a:t>
            </a:r>
          </a:p>
        </p:txBody>
      </p:sp>
      <p:sp>
        <p:nvSpPr>
          <p:cNvPr id="16" name="Двойные круглые скобки 15"/>
          <p:cNvSpPr/>
          <p:nvPr/>
        </p:nvSpPr>
        <p:spPr>
          <a:xfrm>
            <a:off x="4929190" y="2571744"/>
            <a:ext cx="3643338" cy="446488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898,8</a:t>
            </a:r>
          </a:p>
        </p:txBody>
      </p:sp>
      <p:sp>
        <p:nvSpPr>
          <p:cNvPr id="17" name="Двойные круглые скобки 16"/>
          <p:cNvSpPr/>
          <p:nvPr/>
        </p:nvSpPr>
        <p:spPr>
          <a:xfrm>
            <a:off x="285720" y="2553884"/>
            <a:ext cx="3643338" cy="446488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875,3</a:t>
            </a:r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0" y="3357562"/>
            <a:ext cx="2214546" cy="500066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</a:t>
            </a:r>
          </a:p>
        </p:txBody>
      </p:sp>
      <p:sp>
        <p:nvSpPr>
          <p:cNvPr id="19" name="Двойные круглые скобки 18"/>
          <p:cNvSpPr/>
          <p:nvPr/>
        </p:nvSpPr>
        <p:spPr>
          <a:xfrm>
            <a:off x="2428892" y="3357562"/>
            <a:ext cx="2500298" cy="500066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</a:t>
            </a:r>
          </a:p>
        </p:txBody>
      </p:sp>
      <p:sp>
        <p:nvSpPr>
          <p:cNvPr id="20" name="Двойные круглые скобки 19"/>
          <p:cNvSpPr/>
          <p:nvPr/>
        </p:nvSpPr>
        <p:spPr>
          <a:xfrm>
            <a:off x="0" y="4071942"/>
            <a:ext cx="2214546" cy="500066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354,0</a:t>
            </a:r>
          </a:p>
        </p:txBody>
      </p:sp>
      <p:sp>
        <p:nvSpPr>
          <p:cNvPr id="21" name="Двойные круглые скобки 20"/>
          <p:cNvSpPr/>
          <p:nvPr/>
        </p:nvSpPr>
        <p:spPr>
          <a:xfrm>
            <a:off x="2428860" y="4071942"/>
            <a:ext cx="2500298" cy="500066"/>
          </a:xfrm>
          <a:prstGeom prst="bracketPair">
            <a:avLst>
              <a:gd name="adj" fmla="val 8216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521,3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142852"/>
            <a:ext cx="7847013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929322" y="214290"/>
            <a:ext cx="321467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Бюджет - 2014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214290"/>
            <a:ext cx="178591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Расходы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27652" name="AutoShape 2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3" name="AutoShape 4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857224" y="857232"/>
            <a:ext cx="6286544" cy="78581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2014 году</a:t>
            </a:r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Двойные круглые скобки 10"/>
          <p:cNvSpPr/>
          <p:nvPr/>
        </p:nvSpPr>
        <p:spPr>
          <a:xfrm>
            <a:off x="714348" y="2000240"/>
            <a:ext cx="3071834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4500562" y="2000240"/>
            <a:ext cx="2714644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521,3 млн. руб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" name="Двойные круглые скобки 12"/>
          <p:cNvSpPr/>
          <p:nvPr/>
        </p:nvSpPr>
        <p:spPr>
          <a:xfrm>
            <a:off x="714348" y="3071810"/>
            <a:ext cx="3071834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</p:txBody>
      </p:sp>
      <p:sp>
        <p:nvSpPr>
          <p:cNvPr id="14" name="Двойные круглые скобки 13"/>
          <p:cNvSpPr/>
          <p:nvPr/>
        </p:nvSpPr>
        <p:spPr>
          <a:xfrm>
            <a:off x="4572000" y="3071810"/>
            <a:ext cx="2714644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33,5 млн. руб.</a:t>
            </a:r>
          </a:p>
        </p:txBody>
      </p:sp>
      <p:sp>
        <p:nvSpPr>
          <p:cNvPr id="15" name="Двойные круглые скобки 14"/>
          <p:cNvSpPr/>
          <p:nvPr/>
        </p:nvSpPr>
        <p:spPr>
          <a:xfrm>
            <a:off x="714348" y="4000504"/>
            <a:ext cx="3071834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КОНПЕНСАЦИИ</a:t>
            </a:r>
          </a:p>
        </p:txBody>
      </p:sp>
      <p:sp>
        <p:nvSpPr>
          <p:cNvPr id="16" name="Двойные круглые скобки 15"/>
          <p:cNvSpPr/>
          <p:nvPr/>
        </p:nvSpPr>
        <p:spPr>
          <a:xfrm>
            <a:off x="4572000" y="4000504"/>
            <a:ext cx="2714644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463,3 млн. руб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Двойные круглые скобки 16"/>
          <p:cNvSpPr/>
          <p:nvPr/>
        </p:nvSpPr>
        <p:spPr>
          <a:xfrm>
            <a:off x="714348" y="5000636"/>
            <a:ext cx="3143272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ФСР</a:t>
            </a:r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4572000" y="5000636"/>
            <a:ext cx="2714644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24,5 млн.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0" y="214290"/>
            <a:ext cx="7847013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929322" y="285728"/>
            <a:ext cx="321467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Бюджет - 2014</a:t>
            </a:r>
          </a:p>
        </p:txBody>
      </p:sp>
      <p:sp>
        <p:nvSpPr>
          <p:cNvPr id="26" name="Стрелка вверх 25"/>
          <p:cNvSpPr/>
          <p:nvPr/>
        </p:nvSpPr>
        <p:spPr>
          <a:xfrm>
            <a:off x="7286644" y="1857364"/>
            <a:ext cx="285752" cy="100013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ые круглые скобки 26"/>
          <p:cNvSpPr/>
          <p:nvPr/>
        </p:nvSpPr>
        <p:spPr>
          <a:xfrm>
            <a:off x="7643834" y="2000240"/>
            <a:ext cx="1500166" cy="928694"/>
          </a:xfrm>
          <a:prstGeom prst="bracketPair">
            <a:avLst>
              <a:gd name="adj" fmla="val 44285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99,3 млн. 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285728"/>
            <a:ext cx="178591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Расходы</a:t>
            </a:r>
          </a:p>
        </p:txBody>
      </p:sp>
      <p:sp>
        <p:nvSpPr>
          <p:cNvPr id="29" name="Двойные круглые скобки 28"/>
          <p:cNvSpPr/>
          <p:nvPr/>
        </p:nvSpPr>
        <p:spPr>
          <a:xfrm>
            <a:off x="7572396" y="3143248"/>
            <a:ext cx="1571604" cy="114300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повышение зарплаты 11,4 млн. руб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28676" name="AutoShape 2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7" name="AutoShape 4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1857356" y="571480"/>
            <a:ext cx="5279772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ФСР в 2014 году</a:t>
            </a:r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Двойные круглые скобки 10"/>
          <p:cNvSpPr/>
          <p:nvPr/>
        </p:nvSpPr>
        <p:spPr>
          <a:xfrm>
            <a:off x="0" y="1428736"/>
            <a:ext cx="2928926" cy="64294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хозяйство </a:t>
            </a:r>
          </a:p>
        </p:txBody>
      </p:sp>
      <p:sp>
        <p:nvSpPr>
          <p:cNvPr id="13" name="Двойные круглые скобки 12"/>
          <p:cNvSpPr/>
          <p:nvPr/>
        </p:nvSpPr>
        <p:spPr>
          <a:xfrm>
            <a:off x="71406" y="2357430"/>
            <a:ext cx="2857520" cy="64294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малого бизнеса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Двойные круглые скобки 14"/>
          <p:cNvSpPr/>
          <p:nvPr/>
        </p:nvSpPr>
        <p:spPr>
          <a:xfrm>
            <a:off x="71406" y="3214686"/>
            <a:ext cx="2857520" cy="64294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жильем молодых семей</a:t>
            </a:r>
          </a:p>
        </p:txBody>
      </p:sp>
      <p:sp>
        <p:nvSpPr>
          <p:cNvPr id="21" name="Двойные круглые скобки 20"/>
          <p:cNvSpPr/>
          <p:nvPr/>
        </p:nvSpPr>
        <p:spPr>
          <a:xfrm>
            <a:off x="0" y="4786322"/>
            <a:ext cx="3000396" cy="150019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предприятиям жилищно-коммунального хозяйства части платы граждан 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 тарифа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3000364" y="1428736"/>
            <a:ext cx="1500198" cy="64294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15.8 млн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2" name="Двойные круглые скобки 21"/>
          <p:cNvSpPr/>
          <p:nvPr/>
        </p:nvSpPr>
        <p:spPr>
          <a:xfrm>
            <a:off x="3000364" y="2355150"/>
            <a:ext cx="1571636" cy="64522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622.4 тыс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Двойные круглые скобки 22"/>
          <p:cNvSpPr/>
          <p:nvPr/>
        </p:nvSpPr>
        <p:spPr>
          <a:xfrm>
            <a:off x="3000364" y="3214686"/>
            <a:ext cx="1571636" cy="64294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988.9 тыс.</a:t>
            </a:r>
          </a:p>
        </p:txBody>
      </p:sp>
      <p:sp>
        <p:nvSpPr>
          <p:cNvPr id="24" name="Двойные круглые скобки 23"/>
          <p:cNvSpPr/>
          <p:nvPr/>
        </p:nvSpPr>
        <p:spPr>
          <a:xfrm>
            <a:off x="3071802" y="4143380"/>
            <a:ext cx="1500198" cy="58292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2492.1 тыс.</a:t>
            </a:r>
          </a:p>
        </p:txBody>
      </p:sp>
      <p:sp>
        <p:nvSpPr>
          <p:cNvPr id="26" name="Двойные круглые скобки 25"/>
          <p:cNvSpPr/>
          <p:nvPr/>
        </p:nvSpPr>
        <p:spPr>
          <a:xfrm>
            <a:off x="3071802" y="5143512"/>
            <a:ext cx="1571636" cy="714380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785.8 тыс.</a:t>
            </a:r>
          </a:p>
        </p:txBody>
      </p:sp>
      <p:sp>
        <p:nvSpPr>
          <p:cNvPr id="25" name="Двойные круглые скобки 24"/>
          <p:cNvSpPr/>
          <p:nvPr/>
        </p:nvSpPr>
        <p:spPr>
          <a:xfrm>
            <a:off x="71406" y="4143380"/>
            <a:ext cx="2928958" cy="5715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мусоровоза</a:t>
            </a:r>
          </a:p>
        </p:txBody>
      </p:sp>
      <p:sp>
        <p:nvSpPr>
          <p:cNvPr id="27" name="Двойные круглые скобки 26"/>
          <p:cNvSpPr/>
          <p:nvPr/>
        </p:nvSpPr>
        <p:spPr>
          <a:xfrm>
            <a:off x="5072066" y="1571612"/>
            <a:ext cx="2500330" cy="857256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ПСД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рекультивацию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объектов размещения ТБО</a:t>
            </a:r>
          </a:p>
        </p:txBody>
      </p:sp>
      <p:sp>
        <p:nvSpPr>
          <p:cNvPr id="32" name="Двойные круглые скобки 31"/>
          <p:cNvSpPr/>
          <p:nvPr/>
        </p:nvSpPr>
        <p:spPr>
          <a:xfrm>
            <a:off x="5072066" y="3929066"/>
            <a:ext cx="2500330" cy="64294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автотранспорта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Двойные круглые скобки 32"/>
          <p:cNvSpPr/>
          <p:nvPr/>
        </p:nvSpPr>
        <p:spPr>
          <a:xfrm>
            <a:off x="5072066" y="4572008"/>
            <a:ext cx="2500330" cy="714380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музыкальных инструментов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Двойные круглые скобки 33"/>
          <p:cNvSpPr/>
          <p:nvPr/>
        </p:nvSpPr>
        <p:spPr>
          <a:xfrm>
            <a:off x="7572364" y="3929066"/>
            <a:ext cx="1571636" cy="642942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833.1 тыс</a:t>
            </a:r>
            <a:r>
              <a:rPr lang="ru-RU" sz="2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5" name="Двойные круглые скобки 34"/>
          <p:cNvSpPr/>
          <p:nvPr/>
        </p:nvSpPr>
        <p:spPr>
          <a:xfrm>
            <a:off x="7572364" y="4572008"/>
            <a:ext cx="1571636" cy="714380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137.4 тыс.</a:t>
            </a:r>
          </a:p>
        </p:txBody>
      </p:sp>
      <p:sp>
        <p:nvSpPr>
          <p:cNvPr id="36" name="Двойные круглые скобки 35"/>
          <p:cNvSpPr/>
          <p:nvPr/>
        </p:nvSpPr>
        <p:spPr>
          <a:xfrm>
            <a:off x="7572396" y="1643050"/>
            <a:ext cx="1571604" cy="78581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978.7 тыс</a:t>
            </a:r>
            <a:r>
              <a:rPr lang="ru-RU" sz="22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0" y="71414"/>
            <a:ext cx="7847013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929322" y="142852"/>
            <a:ext cx="321467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Бюджет - 2014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0" y="142852"/>
            <a:ext cx="178591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Расходы</a:t>
            </a:r>
          </a:p>
        </p:txBody>
      </p:sp>
      <p:sp>
        <p:nvSpPr>
          <p:cNvPr id="39" name="Двойные круглые скобки 38"/>
          <p:cNvSpPr/>
          <p:nvPr/>
        </p:nvSpPr>
        <p:spPr>
          <a:xfrm>
            <a:off x="5072066" y="3214686"/>
            <a:ext cx="4071934" cy="5715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для учреждений культуры: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-36512" y="-44624"/>
            <a:ext cx="9180512" cy="6885384"/>
          </a:xfrm>
          <a:prstGeom prst="rect">
            <a:avLst/>
          </a:prstGeom>
        </p:spPr>
      </p:pic>
      <p:sp>
        <p:nvSpPr>
          <p:cNvPr id="29700" name="AutoShape 2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01" name="AutoShape 4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1714480" y="785795"/>
            <a:ext cx="5715040" cy="714380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в 2014 году</a:t>
            </a:r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9706" name="Object 13"/>
          <p:cNvGraphicFramePr>
            <a:graphicFrameLocks noChangeAspect="1"/>
          </p:cNvGraphicFramePr>
          <p:nvPr/>
        </p:nvGraphicFramePr>
        <p:xfrm>
          <a:off x="431800" y="1933575"/>
          <a:ext cx="8359775" cy="4689475"/>
        </p:xfrm>
        <a:graphic>
          <a:graphicData uri="http://schemas.openxmlformats.org/presentationml/2006/ole">
            <p:oleObj spid="_x0000_s29706" name="Worksheet" r:id="rId4" imgW="7086690" imgH="3971925" progId="Excel.Sheet.8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0" y="142852"/>
            <a:ext cx="7847013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929322" y="214290"/>
            <a:ext cx="321467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Бюджет - 2014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14290"/>
            <a:ext cx="178591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Расходы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-36512" y="0"/>
            <a:ext cx="9180512" cy="6885384"/>
          </a:xfrm>
          <a:prstGeom prst="rect">
            <a:avLst/>
          </a:prstGeom>
        </p:spPr>
      </p:pic>
      <p:sp>
        <p:nvSpPr>
          <p:cNvPr id="30724" name="AutoShape 2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5" name="AutoShape 4" descr="data:image/jpeg;base64,/9j/4AAQSkZJRgABAQAAAQABAAD/2wCEAAkGBhQSERUTExQWFRUVFxoaGBcYGBoWFxgXFxcXGRweGBcXGyYeGhokGhgUHy8gIycpLCwsGB4xNTAqNSgrLCoBCQoKDgwOGg8PGiolHyQsLCwsLCksLCksLCwsLCwsLCwsLCwsLCwsLCwsLCwsKSwpLCwsLCksLCwsLCwsLCwsLP/AABEIALcBEwMBIgACEQEDEQH/xAAbAAABBQEBAAAAAAAAAAAAAAAEAAIDBQYBB//EAEEQAAECBAQEBAMGBAUDBQEAAAECEQADITEEEkFRBSJhcQYTgZEyobEUQlLB0fAjYuHxBxVygpIzU6IWJEOy0uL/xAAZAQADAQEBAAAAAAAAAAAAAAAAAQMCBAX/xAAuEQACAgEDBAEDAwMFAAAAAAAAAQIRAxIhMQQTQVEiMnGxYZGhQoHBI1Lh8PH/2gAMAwEAAhEDEQA/APRpk5U45U0R9RuemwufcpyvjbjaEoGHlql1LrUplEkWCUC9dbBmjQzsRnSrK6MOgErmfemb5ehoH1pZLZsFPwX2nFJkoACpqnWq5SgddgkWtQQuqy6UoLlmunxanqfCBJnhAzsDMxk2cUN8Ayg525RqGdVA2xMVnAsUJOVSQ4di6mLuLkaOPnrrsP8AEvHpQmVg5VES0hSgNA2VA7s59XgTh3+HSVy0FcxSFLkKmZQHbYVNDl+sccsKb7cVxydSytLW/PB6VwfHGdIlzSACtLkCoFSKH0g4RW+H5Al4WShNkoCfakWEemrSPPlzsPAjuWGR0CAQ5aIjRigLxKiW8MKYPuMlTjAdYf8AahFRxbiSJEtSyHIDt+uwjCcZ/wARJoKTLyDKHKcw5yelVM3buYhkyQg6ZWEJzVo9TViYjK+kZPwb43TjgU+WpC0hz95DUHxDWti0ahopBqStGZJxdMSlQ6WsxwgQhGjA/NHQYjhGAdj1zQISMYIjIMJKe0FILZIcRDBiA8LKIbQ3gpCtk/2gR1M0GBmh2WCkO2TEiE8Rggaw4ThCGOEdUnaOKWIZ5rQASy4lB9oFTiBEgxEJpgmRLFY48OUp448aEdQqEsRx47neABrQoe0KCwoxXjPiqUIEoUAGZTbfdHvX2gPwRhRJkTMbNHNNfKDpLS59Hyk9kvFBiZasbikyXbOrPNV+FAqfYUHcRfeN8eJeHTLTy+YMqU2yyUN7FRCB2Dbx50JanLqJcLg7ZLTFYVy+TL8MwqsfjxnrnUZkzYITp0DZUj0j03FN9olaZkLT8j/SM5/hnw0plLxBDGaWT/oQW+an/wCIjR8SU0yQf5292EdXSwcYany9yHUzTlpXCJuCn+CnVn+r/nB4MVXBFMhSfwrI+kWTx1HNZOJg6QzO0RExHOxaUivoBc9hCoNQeidRzSA5+Lz/APToNVmw7fr/AHiuxGIBYzCQFFkyxVSzdgPvH5C9uaCZeHzDnACf+2C4/wB5so9Ld7wtI9VlXxjjHlSFqlpzBXLnKcxmKP4QbpFSVGjDW8eXcY4bmkImKUvPNW8tACQ6A4KiEi6l0T/pVekbbjWNGLxGTNlkywVLV+GUn4j3VYekQeFMJ9sxqsUtLS5LCWjRJAZCf9qWPdt48+Uu7Klxwv8ALO6Ee3G393/hEH+F3FGnGQkDKpBLOXGVvR3IBJ3j04peM9w7ColzEFKEJVnxCSQkAnnUakBzYRdTcSEh1Fvz7DUx14sfbjRy5Mmt2TpliK3iXiGRhyUzF8wBOUAk07UBOxaHTcST8ToBskVmK9renuIwX+IGJQlaAEBMwJYhL8qDUBagCCo1LBmGpcM8rlGNoWNKUqZt+CeK8Pii0tYz6oJAU24AJcdQ8XKk9Y8K8NJ8vFyJ05OYlQUgGvKVlAIzXIUD7CPapuMY5QMyth9Sfujv6PGMU3Nbm8kVF7BMOKI858SeOMTJUQChLKplGYLDsmv3gTSja7RrPC/F5k/DImTQErLuAdj2Ddu1YcMqlLSgljcY6mW5TDTKEczx0Li25HYcmVCaOBccKoBjhKhFEMJjuaAQ7y4b5P7eOGZHPMMG4Wh3lCOpDRG8OeGBIY4TEecx0LMKh2dJhAQ0qhZ4BHYUc8yFAM87/wAP5SFCYtSgVrIz9EucqK7kOemQamKbxFilYzG5EfeUJaP9INVdnzK7RmOH4omgJoL9f7xIjE5Vkg1YgF7PT6OI8qclUcK8cnZCT+WZ/wBj3DCoRKSiSlgEoZI1ypYP8x7wLxuaAlCnHLMSfr+keQq4utSgrOQRR4JxXF1FBeo6bVbtePQWaPFHn22z1bhs4CZOS4+N7jUqg/7Un8SfcR48eOgKWU65TXblf84LwniAzHFEgejjvp2FT0jfdiG56bO4sh8qVJJ7hgfep6D1aB04tOYgLSpf3lFQyp7kXP8AKP6xglTlt+BNrMpQ2H4R2rBcpZAZLACwFB9YXegG5upE6UklXmJUs0KioO2w0Ceg+tYq/FfiBMuSUpU5UKsXZO1NTb3jKYvGrQmhqSwrTvewqYzvEsWqYQgF8tS+vc/vWObqM6a0w8/g6cEN9UuF+S9xswy8OmSlQVNnqC5rEEO7Ilv+FP1BNiI3fApMrDSEShMQSkOpWYcyzVRvv8gI8v4fOBmVD5RQEips99ng5c4PlKUv+AEf+X9faM9PKP1ft9h9RJ/T+/3NuOLozjKtFMQt1FQygKQTvW46QdJx8tRdMxJJ/wDkUR/4J260HePMmAUc2Wk1PKPhDpGmvc7QNO4sTOSRYegLjvWOl5kjm3PV8VxSTIlqmBSVKa+YFSjo527MBoI83QPtuLHmzMst8y1k5WQ4dtlKoANH6GBeJ8SzEJdg1e39fp3gfC4woHKkkmrqBp2Gute945JTWWe/COxf6WO/LPQuJ4zDqUG8sBEuWJdElYyzT/0/wABq9rRbzeIykIJKksHPlgvmP8xNVE+3e8eTjETlqICcrgOVdDqT9PaLLi2IypypJUqxUBU7sOtveK5epjCO3JPDhlk3f0+yy4PhUYzFTJ85QyJdgT8SykgNslIZv9vWNT4WTJw0oyxNCnKVuoh+aWh7dQY80TxdUtISmWph/Kan2iHCccmJqUE0AsQwDtpBh0wVvd+zGXK5t1we0/5tK/7iP+Qh3+aSv+4j/kI8c/z5bVttlf6w2dx9egZ7Ut6RbvL0S3PZk8Rlm0xH/IfrEn2pP4k+4jw1XiRYNra5RUv2i64TxUz0klgQbd9qQ+6vKDc9ZViEi5A9RDftSfxJ9x+sebLUU1KmHWl6bdoIEyYAOY+8HegG56D9pT+JPuIX2hO49xHm06epy62PdX0eIvtLEHzTW1VfrD70PYbnqHmjce8dEyPLjizqtR6ur9Y7nUW5zcU5gdaw+5BhueoZoWaPMhjV/jV/yU/zMdHEFj7yz2Wr8zB3Ij3PS3hZo80/zNW821gtRP8A9oeeKLDVnMTfMph35oO5EW56PmhR59/nCh/8sz3VCg7kR0zzrh0vJLKtVW0pp+ZhgUC5bQV79PSDZuHUvlQHCRXt+rRCnw6ugqGL5thsa1948jC025y8nb1GyWNeABOJqxcEW0iX7YwIudu1Y4eAT3KgAUgs7ggAvU3po/WJk+H5pcDLUb/un76x17HHpIkrq96Wg7CnIQaE3A2EdwXAlqShSEqU7sSCA4VZiN94nT4anqUXBSUMelettDClbG0E8W4gShJzUetMwf6g3itl8UVbMrZ+h3iywvBigETCkg6HfQCkSTcGlJDKGVN0hIrUkh9P0iWpJDjBydIjnY0pluS6iKfXU3sfaK6RNyIK1O5p39P3aDkyM5Uo5kkANymxsba09xW0FYfwsrEoC86UJSpkjMAVNc5bs9KbGJaXJ6ff4O1fBX4XH6sy/wBtUFAua1cdf3eD5WJGZKku59XbeLf/ANEFS8rrLFvgoo3LPpUDq1IfM4N5eWWAoGzlGUsC2un71EdEviuDh0uTM9isYS9blJ+UHYKgzqqR8I3O/wC+u0TcQ4UlKzaiAsvdsxTRmCTrXQG0TKQkhIDhZUwd2Ski9nJLv2AFyYxN7Ui+GH9TAJ83diq57/kIIwc/zVhJXlGVZJJb4UKUkOd1BIbWLyVwLDkEoUkqD0UCM21SWc0L2qYmw+HlIl5/LlEhSsoUSWIJDsaB221EUx4muTGR65WVmDxY8gqqVTEluiQf6fOGSpg8wFbgKSS7EtcJ9MwHpEWKxySovlSGYhCWAYpcIS41LU6xeYdMvEv5TTMtSGUFJQ4YZSAyQe/eOWMHKWtLY9HI/wDSWNel/wA/uVyVk29nhkuSsAM9XFifhV/WLZGDMslpYD/eCmb/AGZW9XiJOIynmU1Zn/3BiqZ5ssMo8gKJa6/Ee70/p+sdALtmSD1VFzhylaUk4iRLcsM6me+ot+kAcXw8rD5P4kmeST/0TmKWY81md79I3pnV0SoGUjKWUsD36HXo0EJWAmiX6lRD+0CL4+5DyiWsVZYjmeJVBmEsdCf/AMwKEr4KKAaZlqN7n6mOoL1Kyx0cgf8AjWKyfxxa/vBuzj994AVOUS7n2IEaUJeRqDNXmQR8b/JohUUDZu8ZhMxeiz+/WJDh5quo6n9Yfb/U1oZoV41JAqkC13+kdABtVmND2O/WKCVwtRUDQHroOraRbf5dOIzEsAGDD4ywbKGcDdRps8GhLyPtsIQWJIBFTs7jY+0JTqOYl+prb6xDK4bMFDVRNyGSG6A9othhVBgVW/CAzDt6RGU64ZaPT/7mVpNaqAI6M0TKk6gp6t/SLQ4JCwAoLCt0mh+XSx3ivXwqUVFJSC7gHMp/kWBeldoXcE+n9MGy9AfQRyJF8HUCwnZRsUpWR/ucPHYNX6mOxIp+HycsvO45i6qsQ5YODcV03iSdOTkUQVEpd0sL335gz7Q7FYEpnHkzhYHOklUuiQSEggED0u9Y6nhCyeZL5kqPW7el2G7FrRzNziq/B2LFCUnL8j+HKeRNJLg5A9CGzE07NtAQxVQgAnmAfTKpVcz1+t2i84RwkowSiqWrMZgJSCAqji9QKF7aCKjC8IWmcFJcIo4UrmNFHQMakVpHZdSin/3c5e1dy8DcPjZyciisUmEANRIKkirM5tFxivEE6UM2dFc7goP3SAHZT6k+kZZeIUnMPLVRRNQfi39Lxc8QxaAmXnDkgM4o61jbuI7GRRdo4tnSorRLGVy6UMogpnht35RUEGpjLYPGpUUpWFeW5KwkjMRVgCxAcsHb6wuL4pSM6A6S6SkC5SElw4N3UfSmsQCVLlSTMzjzlj4UklnBoahjZ7isc+VRdXyWxWraG4/iX8QJli4Zs2Zi5LPqQGD9InlYnKpaQpQKSAguphpvAnhjDylrXnUrOGypToHqS6TegGt4uMR4dQrnE0hSi5SHcEHVwPlCUoObjfy2G1LSn4J8JjihSQcyiUBROdTEnoD6/wC3rCxkqZMYoBJSlwzBmmKuWoyaHpDcFKHnEZqBASNPhJB+VPQxT8X4qqTnQDlSwAAfV1Fw7NUABt/UzLuR+PsMTUJfL0F8UAUlas4CRLqr4nJUGSG1r6CIJBWshYQpSSGSoJLXZ/leKrAyzNySKoAdcygNw4+QA6PGpXxXy0oSAKpDfQAJ9tYkpQg0pFNEpJ6eCXDzsudZPKlQTWnwhD/J/aM/xri4mABGVmzFSUAG1rOzGDMVxfJJUCnOZjs5olxU0uqrtrFJOkHISGOUBSmFXfKlLXoHPoekWTWRKXkxvj1Q8CUohKX1DjZIJJYD0SfWPSP8JsN/CmzT99YSDuEBy3qr5RiBg5aUBU1a+cDL5dWZGoIrrUHaJ+CeIlykgSlspIUxVnyZ1OTmAV2H6s0UjURSlcaPWfEU2Z/7dMsrBmYhAVl/7Ycrc/dFnMYXx3OBxZl5SyOlHmBKvzEcxXi7KWXMmLISCSAQkkgPl5mYl7ExTTuLjzPNFDmcElyrlZI2/vFJtLyQhbfACrDoNctern5O0OlZRZ76Mw61aDJK0rmhJLZlADT4rdbtEsvh0vK5UK7ZlV1GtYg8h0LGCug0f5COeWmrH0NPpFpJ4fLYFszk1BLD2F4mmYeX8Ibozn6ltrbiMvIbWJlMMAq5AA9vlEieHJer2obfXSDpXDyFAJBOayUuWIawFf2dotf/AE3kTnnzESUbqIzHpl/J36QRlKfAOMYclAnCAG/Y6xYYLh00pzqaXLF5qzlR6PVR6B4mVxOVLl58LKExblpk49w4QwA+X5RIcGqelEzEKzKDKKlWTqwFki1h84TcVu3Y93wqOSJQYmVLJWSeeYWYPcIsDs+Y9oJlcOUS5/5KJJUfUu3W/aIDNK1JCKhL6Aeo26Q+TgluS+gT8ID/AO46RCUnLYoqRZCWSzMVCn7PrDcVOKWzqFKskim1g96PSG4bA1dR5QXowTezXgqdw6V8KfjIqfa4YAudA2kGkzqKgcUD8oJcXLgepPypB2AAUWUk1euYA0NGyXd46nBoQRRDNQO1Nt2fSJ5qkywrKjORXKjlftSpZqQ6FY6TgkgAAqA0D/qHhQ/CT5S0BTM9wQkEHUN3jkFMLPOJvisS1qRmWMrhwXHtFtwLjnmOoKzH7zgDSPP8ep5qzutX1MafwWj+HM2c/QRPqcMYYdSu9imDLKeTS+A7jGPxC5iBKVNEsqAypSKBJAWVKSSQC9HZ8piwx8grSAklwpJJZRsoHbZ4iwCBKRl2Jh83iKQLxxvW3FxXH8/c6vjTUnyQ4vGB5oDG1jq4oXHUwOlMtf8AEmLUFSsqkIFfMUClTdKoGouYqcQslcwoSK1YKZ9yr1BiLE49wkOUsO+lfSPUg8kpKUjz5qEYtInUFTvMnTDVINbOr/8Alx8oBwcpc1SUElRWrU2H9nMFI47KEsJyhdGbM/MdSBS9YK8OpAecrKKH/UBZzGZzcVKVfYcYJtRT+5dYHCZJWYBlBJADkhg7Bj+TaxX8Q4p/EI+6EpL5SavoU11T84FxHHVqLB0J05SP/IP+UVOJx81nQjlJYLUXBvUJ2pq8c+LpZatU2VnmSVRRf4fi6UJVMSoEhnHML5mblvcsSKA7RUTEpmIXPnL58zhBrn1cnQOzDXpFVOxCkoCVqKiVOWaoO2xaghp4apQACuUkgHVmJf6R2Qx6FpT/APDmlPU7o0eGmpkITzpXMVzLLktmBAFjao6l4lwv8UywZyUA5iSA6+QAgAOHJcUBfpZ8r/ly5CuXMoEXS6a9g8HjzAhJzFICweYkKQS6TWhZiHjUYaXfkUp3sRKnrXlll84JYCnMVF6abf7YtJfDx9mOVSSu6hQkfEPielwWiywHhiYazVhaQxSwLpLXzUJSzBuvSC/4MtwVoQdDlKyW/EBr7xpSp0DhauzO4bBkAZQolq5lqSn0y6V1McmcEnmWoBGVWZxsaNQk0DPGhxeIzZGJNQAUS1c2bLptXQmLXh80TL5UDdWYuxblKUks2picstGo4rKfhHB0eWkTCrM1UgvzCjtUAkN+6Aw8PAmpyh0FBU2WxRQvp94RpZuACkFUky1hAJWAWUzGzgPXaM5IxbTCpIcsQDlUoczOCRcuAC1XjnnkbZdR0oiXPRLOYpScrAcrKckBIiTBzcPNmKzAomrQqYygspU16hmL9DAniTDGdLzSRzAgKDkqFQRRrdSxFBVw9DhZk3CzB5oSl0KSkk5lczPT2vtFIQk1qQPJH6Wa/hODXNImyQ4I5tnFgouzgEdYtP8AK8LhwZk+awcnK5DHUB+bagAsIzWN4uuRJSqTMUgqFVcqkqIUNMoahURe+0UUhUzETAtZKhcqVUqtodP7RWoY95bv+CblOe0XsbfiHi+aEFODkCWn8a2BPUJ//R9Ix+Ek4nGzT5ilkj4ip3A2AskfsCNbwnhilpzKonTrf2t1jR4GUQOUSwjQ9ez1PWJd6c1wPtwi/wBSr4XwKXLF1rIvqLWLQcpCTRQLbAdtH7RKqVm1Ox0bow0jk8plgXAJCQwJUCra7gVjGkeokl4dKQyZeXazmBpqiCwADfeNb7B/rvBExBuATUB9akD6HSO4nh/KQHG5vbtY/rGuDPIyRJH3u5VQ12gLGkBSXUebR7tVyO0PHCsxzS5hZkvmAYKBqQB6R3HYaXKaatOYjoSXItyihgAeZaLlGYaEnKM2jPT86COoxKAnn5lGwANegYsPeG4HHJUSQAdGa3QuKBm13gnET8kpSkjnA1tXZhCYFxh+CpKEllB0gkMaEhyKwozmHxs8pBTJnMbMuW19MweOw9S9Cr9Ty7DYjCTlEKQEEgnMmaDV/wAKwCCbxbgysNJZKyQokgFsx7Ma+kecONvn/SHYaYUqBFG9YpLp9X9Tr0Zjnrxv7NjJxoWtzMTaxC0HU3gdeNnLcykpCBQFXMetTp6awNgcSVjLmQrMWayraf2iX7WtP8OYkM17ZX6ChJ/OK1XBi/YNikTlHLOXYtlszV+EUhuJnkMAWKWIpfRukS47HhaiEgsSTWlwPoYiTgpi2yIKu1vUw1bW5l0nsR4eSnO4sebt0iHG4dSCWKjLCgSM1Goa13i5kcFm0JAQwI3dzq19NdItZXhxxzqDG7JAfvAn7G16M5JxYLJGZLmnPnTWwIP1aDZ+NUqVkKFFbpokcrJfbd/lF5L8MYdJogKY3JN+1oORiEJty9T+cZaTNJsyWG8Lz1t/DIA1VT6xoOG+EcgGdbs7No9aRFxHi04KKQWAsU1d7X/KARiZ2UnOslz94s46iG2JIteIyZKEtKUDMChrXq5iWVjjKSEJT5mYZgopYczUo+axr1is4LNWpZFFDKCodQCMwVckktljUo4XlkSSlKRLCEZ2UVBKilzmrylz22akQk0siVlE/i9ikn4zEKDIZKCGKctA46m3pFrK4RKQhImF3DBTWarFrigANDp2qsTJVlmCXMSUkkpJ1q7VFItJWIUpNeUgs9DdJqA3X3ETyyk9l/BWFRVsQloC5QAYJUkpqUlTEfFv9Y7xCZkRnQCQn40mq0uWf+ZDlnuCQCKgmoxGGlrASUlkkuo/Gt2+JV2iw4cyCASCgggIPM4NCkPUApKgRUVBpeB9PNLW/wBjKzJSpBHC+KJKgSWFQex/Q5SejnSB8RN+zTFSVTCkywClRAYoLMwAYX+ShoIopajIxS5L0Qpgd9vkxh3iVIUAoggiSlIW5ZwrMQ1qV6xTFDQ9SNZMmuNUaHhPGUThNJUJYlhgoglS1qBsBdgAr0EYAlU6ZmUSplVrUt000i9w0qacLLMgsUrUVLICGKgwDpOYuMzvem0XPhX/AA6Z5+MSFEl0yweVjqoA9bdPSNa95Sb5I6KSSAOG+GMXiZCQrKlIUeYmwbYVVX841/AvD6sOMvLMehWQwbZKACwBu5Dv0i5wy1BLMhKRYJtlBbUUb2ET+StQISNqvlHyFrfpGHLVyb44BVSwkUZ63pX0t37RDNxBALMopIepaulbHXWJuMSRKlKWtRIDcopmJLAfN4r8BiZSlGpWxBYlmtVh2g+wgh/LBUpOvMKKc0ICXOrCpO8SI4iFqSMigS4JykADcDo1/eB+LlCyhKrVoCejWPzO/WJ8FkTlANVdzYPfWjVEIYR9vWkhCZZLXU7Bg7GtT8q7wRiCZgUHAfXW9Q4pv1hZN9X7NoOkclqS+Q7D10cgaf0jLGh0lQTcgNQnUkadNYfPUMwIICTcnYau9g4f3eJ5KgRcG9TVt2I00rDkyElLIa1Ltb5d4VgNwuAADMnKokpUkM7+tC0VvE+FTEsJYFSxJNALuz7PaLBMuYlQIFCkgijAioNtTE0viKVKUgVKRzbClsxo8LkODKr8NLeiqdFFI9tI5F+nzCP+m/ZdP/qfrHYzub2PGU8Ew/4ST3PXRPaGzPD6F/DLIPT9KxbJDWSG3P8AeJ5eJy0Km6bx32zmpGcR4Kmgv5iU93J+Qi6w/A0sAtZmEbBn9yTBkvES3Ygvup27fSkEzSygQzNa3vvA2xJJAGL4fKlpBCBmJFgH2+IxNhFpUpQDjUOz+whuNSZqLsGBe4BdhbWpiPDBCknygnzRyqUCSpx/KSwNiQ0QnNxklvuVjFOLYS+VfI62vTtb3hTJpqlm1e4cn5tWkPRhSlOiVZUvqCq1A71aApEyb5quYFJpltlNAXf1LxckTmaAU5yRag277dekETsOmtSoM4oX9TS9NIrsdPBmglJCUlioihHT6xcYaaSaJBtzVAqB76+8ZtDplLiFsoHIyTQJpQJJcks1LxaSuDlkKNUq6CxbcgNWhh2N5RmLOlTKYPl1BiVHF3SUKUSkDlBDkVein+GpudI5p6m/ityypLcCnYxElRQhBVNQrmCAAAafEo/eFmDmzwRhuMEKByrlqSnLmopBDNzC+VrgpIpWK2atRYIAABJcBiSS5cjVyfeOy8Vl+Kg9opDo0958kZZq4LrF4FJAmoYJLBSEkEJU1MpvkUASNmIe0DryoS6iANf3rBXAsYJ0qclADJTlcD73xJYAVII/8o894ziZwWUzgpCh91QKSH6GLYJqNwfK/kxkTlT8F3xHxKgcssP1/QQvDuIQmYrEz0laEcqATQzFuHI1ABOwqK0aMjnBfvbUxOOJ4iZL+zpUvISD5aSou1QyX0IBs9IMlzVBFKJdcenibi1qTk+FgZbnOso11UoE5Xb7vuyXgcSuWmSEtkGYaEvQg5izjakHeHf8OZ6lS5s1WVCgSQC00EOwYihLAufrHouAwaEKVLTKJcBSlGodmubqpYRHaNJbl07Xoo/AfDJkmXM86WxJDBQqClw/MGG4vGzOPcMUtSgsGERyUgULvp7baesDTMYalJzVIFifQC/rGXu7BE/lOGRy7Eh73veCArykMSSwuXJgKWohqFy2n6Vh3kPVZJB+5YEjTLfc9WhMaKfxXJXihLTLbKkupVakhmT+JhmL0HWO8K8PSpKUgJJUzKNXUC/4TatYv5yUAMA6h7gA3L+sRpKlCoynQU/DVwD9Hg1OqQURSMKlJypSlk2pmYatrUavEqQwcVZ/Sp0AbetIatFQHSNQX5lEUVT1gtKHZjzLBLGlKXFDAM4EEMf6aiOpkPY/FSmkWaZIyt+EAa6fP5wH5ZTcaliHLDtBQiAYcAFKauGOrUoSmlDWAkTQlCQrKFlWUVcKP8o/LpFlkVlIcpUBRRFNnqer37xVYbByhOJC0rmAKIBVmNTVguo17PBSAsRIMxwfh6Fnr7+ve0KTgE1B6AglyzDU1Ot7wFw/EHzilQIDG1Mvb0egi0nYI5SlyQDmHMc1Kt72hagolE0JoCkAUAtTs8KBF8QlvXOD/phQ9SFR5phkJKmck6Pb2h+JUAgMH0Ab9/swJgZgCwNvXTU/u8GLxDr6Cu8dRMplYwKVlYk9qD3/AGYmwqVEEk0DEgWp6bGLGfOQVMQwZhYOaBwesLAykqzWcljrzetmAEAhS8OMrEgFZByjYdGjnCOHj7PPmy5ZEwT1JzA8xCSlhlIaqTU9ImRhCeZJsSmmnYnQ1r0PeLTBYhaEzDKLELCimhScyB8QIINU/OODP1NOolow9lJhppSCwd6+9TeJftASXAdRc7sw6/ukWuIwSMSAqWgS8QA6pQfJNFjkBDhdHa3zIpcNjfLdJS5sXoQQ4bo1RvHVCfcXxJtaeRv2HzRzrObKQGsAas24rAOCXPlTVJDFFlOXszZToW/rBk2bmUVMA/3U0FN94a/9ovDp2pW3/YxLPtSJl4gkNQbgfqaxGEjX+kBYviqJernYRQ4zjal2oNhF/jHghvLkv8XxdCKCp+UUmI4guYWFSSwHUlqRWqm1AuSaDrE+ExSpKwtKilYNCKNXfeIznexSMTeyeOnCy5OCSnywpImLmpSV51KuQCRnLgh7BgGpGK8QrE7ETpktS1y8xZUwjPlsH9iGGggniMydi1Bc9aiEpABPMWFQKMzlzFvwrhK54SnIPLBoTRJbvqDo28cUIqD1efJ0PcD4V/hzipqUqypSlSXBKqsRRwATG14N4JEllLZUxrpAypZrOH9aXPWL/huZJyAFZCbD4djQkM7dILRhVrKgSEpGxBr2D60hymNIjw8rKA6nKbtRujWJhT8QVS2QkOQxJOUhxsKvU0g6VhEtsr5X1YtDV4VKVPUhvT9XjGo1RT8O4EUoyBRLO6zS+xs/vB+C8NokgiWBW9a+pvFhMVRhy9R6Xp87xyZKcuaVf2gtsAfDugVOal0pZ/m35xXY1K1LlraxcvZLOKjcjW0HgOtionM7EBhRjcEtcbWgYSwZhKw4Pw5alhT4hQHWvWGkKyQ8Q80rCHFw5QSBsXs5ce0Sy01Ae2lH1f6Q1koKmKurkMC2o1q2+toGHKoqTdTVqbaX6xpRByCF4YJOYHmCW3d2Z1Q3AzRmJJCimgYAnLsCbB+8RKk3GYupy6izPT2jpkkKLD4zolwCKO/ajRqjFlhL4snIFEqH8rWLtXTo5gA8ZCgUkHmsLkOKuBTUUif/AC45Q7E9asSNnHakdkYYZmCUuoF7gEWJYPV9+1IaiFj3UoAKmJFQAdS+4e+lIruLcALBclaUuOYfe65VO41o3qItThGTQcrUahIa1yaekPRhyqW7GWoNchVAX9zWkOkK2CcNwIlyUhZzkkOST8Rpy15TpStIPxJKZZUhIzPzVsGNRuQWps8U/E8aUkZZeVThlKbZi4Hc0vE+JlLmpSapKgAcouH2UdO8K7HVCXjZX3lSyrUhyHatXhQbK4PlASDQDVn+UKFS9BbPLcPhjYEhzsKnVwdKxKwcNVZP6gfKD8DLonMkmtbBmcd9U2hmKw4zhXw0I7V29WijklYJFRi2CkkgHMaaUodfX2grDzMi1JKXc5wHuDdzu717RFxPw0mec1QWAbRgNz8NniHBz0y0i6lAEXpff3trElN5ItRW5uUdG7CZsxa560odGGRQvRUxmNwaAWP7YefjJaVqyDQZfLOViN1D6dTFfjMStYyAnKNBQeu57wIJGWL4unUVTRzyy+jQ8N4upUxIUHLgIWn4kqJ11IfUf2s/EGGC0JxKU5cxyTBQALApQAMCkfsvGNViwmpLERtOFYz7Vg1hSgVTJbs/NmSsoSo7Vbm6V1iWWK6eayQ44aNRbyRcXyZnE49KBUxQ47j5VRNBDuNeGsXIR5s+XlSSA+dCql2BCVE6GKmTgVKGYhk7/pvHX3VJWnsRUHY1U0k7mCpeFIYqoNv1aHyZYTa8S19IjKd8FlAEm17aD9IZKJUoFNSC5B13gsYV1BOUDcmgFrn9I9G8PeD8JLQDMTMVNLKq4CXBtysKEE6xhy0oaVgPAPDypjFeVKWBPMCS9QMqTqH2jYp4cg2egyhqMA1qUsPaCOF8Gl4dCkJAOYu5VmOwdwKC1qvFigI+EHT6UjnstyQ8NwwSOVblQHdrvcv7+zwYkMaAd2b294jyszfsbfSHKX3+v5xN22aWyGpUa7g17RIEkhizf229YrF8NdZmrWovo5CGBOgvBiJgLMaaNZgLvtFFEy2Pn45KRcVo5Bb0/QQEpPmFJJUXqEk5WYap9odPlqUM2U5XZJBck9PUlm2jo4Wt3CSBo4NO71rUfpFUqMWP8wBTMcydRazBy9S3q0NTKKnIYPmsG+I7PU0v0iZGEepop2L6dn/d4knpQkZlTEZSWu1dgRbX5Q6AhGGa+p21bt0MPl4PQCul2/dY5iJtTlUHFwwUQWcd4JExRZ1IbR0k1qKV/bwWKgaVKBSSFA3DMwzP95xQQThxmSUgKaoOoSUnU3L9RDJUkhRzF2JKfui1t263pHZOKCVFFbOGDvRql94AIQmYWKlAULpKXBJLAZg5boHPaAE8bQhSk/GEHUFTrYOQVVSxp7xZYnFZZa5yuUollV3SAkZvqI8u4RxAiSpTjOSo1F3It1vGkhNno/CvEspVMpQTRv3rBMni+eZksUkU0qPnf6xj8DNQt8yQSQxvQ9Gi1wE0lmSCkJ5lEP2dq0b5XgnHbYIv2GcfkGbNEsKAIDmlGp1/mixRIXyJlzXyBlgs5eoIGjHTbtFLMlkKBGZsxDDmASBmBdXpZwHvDp+PlJnmaoqohhkGXQlhUZgXuPlE0qNNmj5twOlKQozyPFCSH8ol9SQ/yEKNUKzNyJrFi3NuWtfsxEA4/iyXOQlRc9Egd77W2iknT1LLqL1drJrW0NjqXTp/UReavpCZ+OUuhNPwiifbX1gcpe8JSwIAxfFQmgvF0oxVIk25O2GLmAdIrcVxQWT7xVYriClaxBJBUoAVJ9PcmMSn6GkXnhrhYxuJCFzPLlp5lq+9leyQB8RNNhfofROMeKJEopwmHyNLZAQlQSlDfiWaA+5cl2vFZ4P8IeVJzTZklBm/GrzUFSUvox26tV4x0rh8tMxZSTlKiUg1ZL0fejUjyptZ5u3suDrjFwSNd4lky1YaUqbORNm+YTkQsKlS0gK0BLlyKly5jMT8aghhXoGemzxBipj/ABfCiwYBNTVgOwvAwKTUTQkiozAEgsLRbHj0qhSluQkMWZ/T+t+kES8Kr4lKSkaJfmV2py26x3CYIpU6vU97XPzjaeEPBhUsYieB5aSMqK8ynBBOyRdjeml7uobsmrlsT+CfCjf+5mghAcykqudlqFrW99o3S1kKCklIzMVMkuWvV2/tAuMxYQ5a9bm9BQ6aX3iTDIK6hm6hmVr7bVqTakccpObOiMVFDJqj5xcOwfNoKaUvrrBiJAAcfeuQHewqR2HtBiMElSBZzrqYSZBDD7oZtO9tI1oFqIEUdIBpqfm28NlBQUSah6BhTr0avvE+UE2r9f2frD04Vqs1z6GNKImyLE4jVIL7Cr9Bp+zAJUEkOMymNrU+guaQepJJoG0drh9PcwxWH31IDt+gjdGbIsPyoChzlnDvc0DD1+cGEEHMVVYA15afywNPkkmpZGwcE/6jtTSIDjEHlSTRqGtCWYH0au8AgTH4r4srO1waEh7a6AO7RSqwqylK1MVS1AkbaWrX4YvJ2FQfgKQX2pqSPkfaGYlRCHTlUog1cAVY1H6wjVA4kZyVpWU8rFSXq7/Rhb+x+FwpzpWsqVlelcocHo7tvAuAmLSjnUkMMy3BSAkPVJFQ12iNXHQEkqUlq5Sl+Z6jQGn61MAF+yVMcw3qLfO/5GAMdx6RJmVHOaGgfQB9WjMJ4wfLmLCylzq6jShtrq7aCKKfwxS5nnFZUdSNO7msNIT2NX4k8SpVh5yXqpJQKOOZLFnNBU6aR55hJmUAZiGPpZi/sPeJ50zOWKiAD2Fblt4GRlAINNe4/rtG0qMs0+HmEB6jfo532i58P49Qm0oCKmjmu2+vpFHwrEiZLBuLObON32DRoPDaAa3ALcrNc/R2h2I0PkhyU6jc/Ib6egpFVj0IEpSSnNlqCQCQBsa6X9YNlqKCQC9TU6GpqzAaxXcQ4iggkLBWlQagIKgSm70Ha3vGaNE2FxMkoByu+pSa9aKhRnp2PmZjX2lkh9dYUOjJkytoFxWPCYUKO5ujmRUYriZVFbNmPChRFs2RhTltzFxwnhv8SpIKQ/brSFCjnyya2RXGkywmL8vlAS4fmygqY/zQHPxBDqFT7RyFE4clJbI7w/DqJDqygE5QPiJ1D6CrOTHpHB/Bckc83NzB/KSRlyKo61MSpVzfVoUKNZXXAsavkmOGwmFxCZcuS+egz8wBvyigG0WqeIvQUSVMxq3c3NLiFChPg0ti+lYLQJST+IgGu7bxNJwywACX3O5eFCgilQpPcNlyE3b67w8yQdI5ChmReU0MUmFCgAjWoD3A/IflDJ00JZyzn5m2naFChGkAYnGFiEhza7BiKFu/aK8rOYAfCDV6nox/poIUKEAMualSlDKbkGrCguwNb+kPxeHdAFksl9CRTbsYUKAYLj8SW8oBOU0dTs6W0r06d4quIYWblKmRlSSravT96woUaEd4Pw7PyrJDMQ1aF4Kn4IIJCbAU35mI6QoUJ8jMPxNTLqGLml+8DpWKbF7dR+v1hQooTLnhEk1ax0c1c5fnFhwzjIkTSkEZlTFMGU16OQ9y3TpChQhheO4xzqmBUxMxiMgIKSSCHJOxYj2izwK0zEAzcwZOYs1O7O5d2bS8KFCaCyRfFpCSU+UadoUKF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1714480" y="785795"/>
            <a:ext cx="5715040" cy="714380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на 2014 год</a:t>
            </a:r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357158" y="1857364"/>
            <a:ext cx="8358246" cy="78581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    -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собственной доходной базы и снижение недоимки</a:t>
            </a:r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357158" y="2786058"/>
            <a:ext cx="8358246" cy="78581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-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управления общественными финансами</a:t>
            </a:r>
          </a:p>
        </p:txBody>
      </p:sp>
      <p:sp>
        <p:nvSpPr>
          <p:cNvPr id="13" name="Двойные круглые скобки 12"/>
          <p:cNvSpPr/>
          <p:nvPr/>
        </p:nvSpPr>
        <p:spPr>
          <a:xfrm>
            <a:off x="357158" y="3786190"/>
            <a:ext cx="8358246" cy="114300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  -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Поэтапное повышение заработной платы   работников бюджетного сектора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экономики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214290"/>
            <a:ext cx="7847013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929322" y="285728"/>
            <a:ext cx="321467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Бюджет - 2014</a:t>
            </a:r>
          </a:p>
        </p:txBody>
      </p:sp>
      <p:sp>
        <p:nvSpPr>
          <p:cNvPr id="29" name="Двойные круглые скобки 28"/>
          <p:cNvSpPr/>
          <p:nvPr/>
        </p:nvSpPr>
        <p:spPr>
          <a:xfrm>
            <a:off x="357158" y="5000636"/>
            <a:ext cx="8358246" cy="114300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 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бюджетов муниципального района и сельских поселений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Двойные круглые скобки 29"/>
          <p:cNvSpPr/>
          <p:nvPr/>
        </p:nvSpPr>
        <p:spPr>
          <a:xfrm>
            <a:off x="357158" y="6072182"/>
            <a:ext cx="8358246" cy="785818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Повышение качества муниципального внутреннего финансового контроля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206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Worksheet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Роза</dc:creator>
  <cp:lastModifiedBy>Роза</cp:lastModifiedBy>
  <cp:revision>203</cp:revision>
  <dcterms:created xsi:type="dcterms:W3CDTF">2013-02-28T17:57:35Z</dcterms:created>
  <dcterms:modified xsi:type="dcterms:W3CDTF">2014-05-14T07:56:10Z</dcterms:modified>
</cp:coreProperties>
</file>